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367" r:id="rId37"/>
    <p:sldId id="368"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89" r:id="rId57"/>
    <p:sldId id="390" r:id="rId58"/>
    <p:sldId id="391" r:id="rId59"/>
    <p:sldId id="392" r:id="rId60"/>
    <p:sldId id="393" r:id="rId61"/>
    <p:sldId id="394" r:id="rId62"/>
    <p:sldId id="395" r:id="rId63"/>
    <p:sldId id="396" r:id="rId64"/>
    <p:sldId id="397" r:id="rId65"/>
    <p:sldId id="398" r:id="rId66"/>
    <p:sldId id="399" r:id="rId67"/>
    <p:sldId id="400" r:id="rId68"/>
    <p:sldId id="309" r:id="rId69"/>
    <p:sldId id="310" r:id="rId70"/>
    <p:sldId id="311" r:id="rId71"/>
    <p:sldId id="312" r:id="rId72"/>
    <p:sldId id="313" r:id="rId73"/>
    <p:sldId id="314" r:id="rId74"/>
    <p:sldId id="383" r:id="rId75"/>
    <p:sldId id="384" r:id="rId76"/>
    <p:sldId id="385" r:id="rId77"/>
    <p:sldId id="386" r:id="rId78"/>
    <p:sldId id="315" r:id="rId79"/>
    <p:sldId id="316" r:id="rId80"/>
    <p:sldId id="369" r:id="rId81"/>
    <p:sldId id="370" r:id="rId82"/>
    <p:sldId id="317" r:id="rId83"/>
    <p:sldId id="318" r:id="rId84"/>
    <p:sldId id="319" r:id="rId85"/>
    <p:sldId id="320" r:id="rId86"/>
    <p:sldId id="321" r:id="rId87"/>
    <p:sldId id="322" r:id="rId88"/>
    <p:sldId id="373" r:id="rId89"/>
    <p:sldId id="374" r:id="rId90"/>
    <p:sldId id="323" r:id="rId91"/>
    <p:sldId id="324" r:id="rId92"/>
    <p:sldId id="325" r:id="rId93"/>
    <p:sldId id="326" r:id="rId94"/>
    <p:sldId id="387" r:id="rId95"/>
    <p:sldId id="388" r:id="rId96"/>
    <p:sldId id="371" r:id="rId97"/>
    <p:sldId id="372" r:id="rId98"/>
    <p:sldId id="375" r:id="rId99"/>
    <p:sldId id="376" r:id="rId100"/>
    <p:sldId id="327" r:id="rId101"/>
    <p:sldId id="328" r:id="rId102"/>
    <p:sldId id="329" r:id="rId103"/>
    <p:sldId id="330" r:id="rId104"/>
    <p:sldId id="331" r:id="rId105"/>
    <p:sldId id="332" r:id="rId106"/>
    <p:sldId id="333" r:id="rId107"/>
    <p:sldId id="334" r:id="rId108"/>
    <p:sldId id="379" r:id="rId109"/>
    <p:sldId id="380" r:id="rId110"/>
    <p:sldId id="381" r:id="rId111"/>
    <p:sldId id="382" r:id="rId112"/>
    <p:sldId id="335" r:id="rId113"/>
    <p:sldId id="336" r:id="rId114"/>
    <p:sldId id="337" r:id="rId115"/>
    <p:sldId id="339" r:id="rId116"/>
    <p:sldId id="340" r:id="rId117"/>
    <p:sldId id="341" r:id="rId118"/>
    <p:sldId id="377" r:id="rId119"/>
    <p:sldId id="378" r:id="rId120"/>
    <p:sldId id="342" r:id="rId121"/>
    <p:sldId id="343" r:id="rId122"/>
    <p:sldId id="344" r:id="rId123"/>
    <p:sldId id="345" r:id="rId124"/>
    <p:sldId id="346" r:id="rId125"/>
    <p:sldId id="347" r:id="rId126"/>
    <p:sldId id="348" r:id="rId127"/>
    <p:sldId id="349" r:id="rId128"/>
    <p:sldId id="350" r:id="rId129"/>
    <p:sldId id="351" r:id="rId130"/>
    <p:sldId id="352" r:id="rId131"/>
    <p:sldId id="353" r:id="rId132"/>
    <p:sldId id="354" r:id="rId133"/>
    <p:sldId id="355" r:id="rId134"/>
    <p:sldId id="356" r:id="rId135"/>
    <p:sldId id="357" r:id="rId136"/>
    <p:sldId id="358" r:id="rId137"/>
    <p:sldId id="359" r:id="rId138"/>
    <p:sldId id="360" r:id="rId139"/>
    <p:sldId id="361" r:id="rId140"/>
    <p:sldId id="362" r:id="rId141"/>
    <p:sldId id="363" r:id="rId142"/>
    <p:sldId id="364" r:id="rId143"/>
    <p:sldId id="365" r:id="rId144"/>
    <p:sldId id="366" r:id="rId14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68" autoAdjust="0"/>
    <p:restoredTop sz="94611"/>
  </p:normalViewPr>
  <p:slideViewPr>
    <p:cSldViewPr snapToGrid="0" snapToObjects="1">
      <p:cViewPr varScale="1">
        <p:scale>
          <a:sx n="114" d="100"/>
          <a:sy n="114" d="100"/>
        </p:scale>
        <p:origin x="104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C083A-8D42-6240-93E5-78AAD6A8A616}" type="datetimeFigureOut">
              <a:rPr lang="sv-SE" smtClean="0"/>
              <a:t>2019-11-05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25CC84-6081-D749-8808-BC09F722F3F7}" type="slidenum">
              <a:rPr lang="sv-SE" smtClean="0"/>
              <a:t>‹#›</a:t>
            </a:fld>
            <a:endParaRPr lang="sv-SE"/>
          </a:p>
        </p:txBody>
      </p:sp>
    </p:spTree>
    <p:extLst>
      <p:ext uri="{BB962C8B-B14F-4D97-AF65-F5344CB8AC3E}">
        <p14:creationId xmlns:p14="http://schemas.microsoft.com/office/powerpoint/2010/main" val="1114581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formatet för bakgrundsrubriken</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938B0D04-120A-0E42-BB0E-C98E3943D2EE}"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73882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38B0D04-120A-0E42-BB0E-C98E3943D2EE}"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100060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formatet för bakgrundsrubriken</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38B0D04-120A-0E42-BB0E-C98E3943D2EE}"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25411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938B0D04-120A-0E42-BB0E-C98E3943D2EE}"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72758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formatet för bakgrundsrubriken</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938B0D04-120A-0E42-BB0E-C98E3943D2EE}" type="datetimeFigureOut">
              <a:rPr lang="sv-SE" smtClean="0"/>
              <a:t>2019-11-05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68046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938B0D04-120A-0E42-BB0E-C98E3943D2EE}"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1281171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formatet för bakgrundsrubriken</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938B0D04-120A-0E42-BB0E-C98E3943D2EE}" type="datetimeFigureOut">
              <a:rPr lang="sv-SE" smtClean="0"/>
              <a:t>2019-11-05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1983212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formatet för bakgrundsrubriken</a:t>
            </a:r>
          </a:p>
        </p:txBody>
      </p:sp>
      <p:sp>
        <p:nvSpPr>
          <p:cNvPr id="3" name="Platshållare för datum 2"/>
          <p:cNvSpPr>
            <a:spLocks noGrp="1"/>
          </p:cNvSpPr>
          <p:nvPr>
            <p:ph type="dt" sz="half" idx="10"/>
          </p:nvPr>
        </p:nvSpPr>
        <p:spPr/>
        <p:txBody>
          <a:bodyPr/>
          <a:lstStyle/>
          <a:p>
            <a:fld id="{938B0D04-120A-0E42-BB0E-C98E3943D2EE}" type="datetimeFigureOut">
              <a:rPr lang="sv-SE" smtClean="0"/>
              <a:t>2019-11-05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76554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938B0D04-120A-0E42-BB0E-C98E3943D2EE}" type="datetimeFigureOut">
              <a:rPr lang="sv-SE" smtClean="0"/>
              <a:t>2019-11-05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890200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8B0D04-120A-0E42-BB0E-C98E3943D2EE}"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8901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formatet för bakgrundsrubriken</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938B0D04-120A-0E42-BB0E-C98E3943D2EE}" type="datetimeFigureOut">
              <a:rPr lang="sv-SE" smtClean="0"/>
              <a:t>2019-11-05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5149157-0D1E-9147-AA6C-5D791DD78B87}" type="slidenum">
              <a:rPr lang="sv-SE" smtClean="0"/>
              <a:t>‹#›</a:t>
            </a:fld>
            <a:endParaRPr lang="sv-SE"/>
          </a:p>
        </p:txBody>
      </p:sp>
    </p:spTree>
    <p:extLst>
      <p:ext uri="{BB962C8B-B14F-4D97-AF65-F5344CB8AC3E}">
        <p14:creationId xmlns:p14="http://schemas.microsoft.com/office/powerpoint/2010/main" val="1451562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formatet för bakgrundsrubriken</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B0D04-120A-0E42-BB0E-C98E3943D2EE}" type="datetimeFigureOut">
              <a:rPr lang="sv-SE" smtClean="0"/>
              <a:t>2019-11-05</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49157-0D1E-9147-AA6C-5D791DD78B87}" type="slidenum">
              <a:rPr lang="sv-SE" smtClean="0"/>
              <a:t>‹#›</a:t>
            </a:fld>
            <a:endParaRPr lang="sv-SE"/>
          </a:p>
        </p:txBody>
      </p:sp>
    </p:spTree>
    <p:extLst>
      <p:ext uri="{BB962C8B-B14F-4D97-AF65-F5344CB8AC3E}">
        <p14:creationId xmlns:p14="http://schemas.microsoft.com/office/powerpoint/2010/main" val="2084279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k1.joakimalm.se/" TargetMode="External"/><Relationship Id="rId2" Type="http://schemas.openxmlformats.org/officeDocument/2006/relationships/hyperlink" Target="https://www.medicinare.n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GNM</a:t>
            </a:r>
          </a:p>
        </p:txBody>
      </p:sp>
      <p:sp>
        <p:nvSpPr>
          <p:cNvPr id="3" name="Underrubrik 2"/>
          <p:cNvSpPr>
            <a:spLocks noGrp="1"/>
          </p:cNvSpPr>
          <p:nvPr>
            <p:ph type="subTitle" idx="1"/>
          </p:nvPr>
        </p:nvSpPr>
        <p:spPr>
          <a:xfrm>
            <a:off x="1524000" y="3602038"/>
            <a:ext cx="9381688" cy="2916208"/>
          </a:xfrm>
        </p:spPr>
        <p:txBody>
          <a:bodyPr>
            <a:normAutofit/>
          </a:bodyPr>
          <a:lstStyle/>
          <a:p>
            <a:r>
              <a:rPr lang="sv-SE" dirty="0"/>
              <a:t>Tentafrågor </a:t>
            </a:r>
          </a:p>
          <a:p>
            <a:endParaRPr lang="sv-SE" dirty="0"/>
          </a:p>
          <a:p>
            <a:r>
              <a:rPr lang="sv-SE" dirty="0"/>
              <a:t>Skapad av Stefan Albrektsson</a:t>
            </a:r>
          </a:p>
          <a:p>
            <a:r>
              <a:rPr lang="sv-SE" dirty="0"/>
              <a:t>Uppdaterad av Joakim Alm</a:t>
            </a:r>
          </a:p>
          <a:p>
            <a:r>
              <a:rPr lang="sv-SE" dirty="0"/>
              <a:t>Se mer frågor och lösningar på </a:t>
            </a:r>
            <a:r>
              <a:rPr lang="sv-SE" dirty="0">
                <a:hlinkClick r:id="rId2"/>
              </a:rPr>
              <a:t>https://www.medicinare.nu/</a:t>
            </a:r>
            <a:r>
              <a:rPr lang="sv-SE" dirty="0">
                <a:hlinkClick r:id="rId3"/>
              </a:rPr>
              <a:t> </a:t>
            </a:r>
            <a:endParaRPr lang="sv-SE" dirty="0"/>
          </a:p>
        </p:txBody>
      </p:sp>
    </p:spTree>
    <p:extLst>
      <p:ext uri="{BB962C8B-B14F-4D97-AF65-F5344CB8AC3E}">
        <p14:creationId xmlns:p14="http://schemas.microsoft.com/office/powerpoint/2010/main" val="1716188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b="1" dirty="0"/>
              <a:t>Fråga 21 (2 poäng) : </a:t>
            </a:r>
            <a:endParaRPr lang="sv-SE" dirty="0"/>
          </a:p>
          <a:p>
            <a:r>
              <a:rPr lang="sv-SE" dirty="0"/>
              <a:t>Förklara vad som är skillnaden på näringsrekommendationer och kostråd. </a:t>
            </a:r>
          </a:p>
          <a:p>
            <a:endParaRPr lang="sv-SE" dirty="0"/>
          </a:p>
        </p:txBody>
      </p:sp>
    </p:spTree>
    <p:extLst>
      <p:ext uri="{BB962C8B-B14F-4D97-AF65-F5344CB8AC3E}">
        <p14:creationId xmlns:p14="http://schemas.microsoft.com/office/powerpoint/2010/main" val="182536839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3275" y="1027906"/>
            <a:ext cx="12164715" cy="4639747"/>
          </a:xfrm>
        </p:spPr>
      </p:pic>
    </p:spTree>
    <p:extLst>
      <p:ext uri="{BB962C8B-B14F-4D97-AF65-F5344CB8AC3E}">
        <p14:creationId xmlns:p14="http://schemas.microsoft.com/office/powerpoint/2010/main" val="15184211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710" y="1027906"/>
            <a:ext cx="12082580" cy="3667662"/>
          </a:xfrm>
        </p:spPr>
      </p:pic>
    </p:spTree>
    <p:extLst>
      <p:ext uri="{BB962C8B-B14F-4D97-AF65-F5344CB8AC3E}">
        <p14:creationId xmlns:p14="http://schemas.microsoft.com/office/powerpoint/2010/main" val="155654453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9 (1 poäng) : </a:t>
            </a:r>
            <a:r>
              <a:rPr lang="sv-SE" dirty="0"/>
              <a:t>Vad betyder det om t.ex. </a:t>
            </a:r>
            <a:r>
              <a:rPr lang="sv-SE" dirty="0" err="1"/>
              <a:t>dG</a:t>
            </a:r>
            <a:r>
              <a:rPr lang="sv-SE" dirty="0"/>
              <a:t>&gt;0 , åtgår eller frigörs energi, eller förändras inte en </a:t>
            </a:r>
            <a:r>
              <a:rPr lang="sv-SE" dirty="0" err="1"/>
              <a:t>ergiinnehållet</a:t>
            </a:r>
            <a:r>
              <a:rPr lang="sv-SE" dirty="0"/>
              <a:t>, vid reaktionen? </a:t>
            </a:r>
          </a:p>
          <a:p>
            <a:endParaRPr lang="sv-SE" dirty="0"/>
          </a:p>
        </p:txBody>
      </p:sp>
    </p:spTree>
    <p:extLst>
      <p:ext uri="{BB962C8B-B14F-4D97-AF65-F5344CB8AC3E}">
        <p14:creationId xmlns:p14="http://schemas.microsoft.com/office/powerpoint/2010/main" val="1982624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Det åtgår energi. Reaktionen går baklänges.  </a:t>
            </a:r>
          </a:p>
          <a:p>
            <a:endParaRPr lang="sv-SE" dirty="0"/>
          </a:p>
        </p:txBody>
      </p:sp>
    </p:spTree>
    <p:extLst>
      <p:ext uri="{BB962C8B-B14F-4D97-AF65-F5344CB8AC3E}">
        <p14:creationId xmlns:p14="http://schemas.microsoft.com/office/powerpoint/2010/main" val="14492219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10 (5 poäng) : </a:t>
            </a:r>
            <a:r>
              <a:rPr lang="sv-SE" dirty="0"/>
              <a:t>När man äter för mycket sackaros i förhållande till kroppens energiförbrukning lagras överskottet som fett. Beskriv översiktligt reaktionsvägarna, samt hur upplagringen regleras (obs inte hormonell reglering). </a:t>
            </a:r>
          </a:p>
          <a:p>
            <a:endParaRPr lang="sv-SE" dirty="0"/>
          </a:p>
        </p:txBody>
      </p:sp>
    </p:spTree>
    <p:extLst>
      <p:ext uri="{BB962C8B-B14F-4D97-AF65-F5344CB8AC3E}">
        <p14:creationId xmlns:p14="http://schemas.microsoft.com/office/powerpoint/2010/main" val="3144112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sz="2400" dirty="0"/>
              <a:t>Förslag på svar: </a:t>
            </a:r>
          </a:p>
          <a:p>
            <a:r>
              <a:rPr lang="sv-SE" sz="2400" dirty="0"/>
              <a:t>glykolys </a:t>
            </a:r>
            <a:r>
              <a:rPr lang="sv-SE" sz="2400" dirty="0">
                <a:effectLst/>
                <a:latin typeface="Wingdings" charset="2"/>
              </a:rPr>
              <a:t> </a:t>
            </a:r>
            <a:r>
              <a:rPr lang="sv-SE" sz="2400" dirty="0" err="1"/>
              <a:t>citronsyracykel</a:t>
            </a:r>
            <a:r>
              <a:rPr lang="sv-SE" sz="2400" dirty="0"/>
              <a:t> </a:t>
            </a:r>
            <a:r>
              <a:rPr lang="sv-SE" sz="2400" dirty="0">
                <a:effectLst/>
                <a:latin typeface="Wingdings" charset="2"/>
              </a:rPr>
              <a:t> </a:t>
            </a:r>
            <a:r>
              <a:rPr lang="sv-SE" sz="2400" dirty="0"/>
              <a:t>citrat(</a:t>
            </a:r>
            <a:r>
              <a:rPr lang="sv-SE" sz="2400" dirty="0" err="1"/>
              <a:t>mitokondriellt</a:t>
            </a:r>
            <a:r>
              <a:rPr lang="sv-SE" sz="2400" dirty="0"/>
              <a:t>) </a:t>
            </a:r>
            <a:r>
              <a:rPr lang="sv-SE" sz="2400" dirty="0">
                <a:effectLst/>
                <a:latin typeface="Wingdings" charset="2"/>
              </a:rPr>
              <a:t> </a:t>
            </a:r>
            <a:r>
              <a:rPr lang="sv-SE" sz="2400" dirty="0"/>
              <a:t>citrat(</a:t>
            </a:r>
            <a:r>
              <a:rPr lang="sv-SE" sz="2400" dirty="0" err="1"/>
              <a:t>cytosoliskt</a:t>
            </a:r>
            <a:r>
              <a:rPr lang="sv-SE" sz="2400" dirty="0"/>
              <a:t>) </a:t>
            </a:r>
            <a:r>
              <a:rPr lang="sv-SE" sz="2400" dirty="0">
                <a:effectLst/>
                <a:latin typeface="Wingdings" charset="2"/>
              </a:rPr>
              <a:t> </a:t>
            </a:r>
            <a:r>
              <a:rPr lang="sv-SE" sz="2400" b="1" dirty="0" err="1"/>
              <a:t>acetylCoA</a:t>
            </a:r>
            <a:r>
              <a:rPr lang="sv-SE" sz="2400" dirty="0"/>
              <a:t> </a:t>
            </a:r>
            <a:r>
              <a:rPr lang="sv-SE" sz="2400" dirty="0">
                <a:effectLst/>
                <a:latin typeface="Wingdings" charset="2"/>
              </a:rPr>
              <a:t> </a:t>
            </a:r>
            <a:r>
              <a:rPr lang="sv-SE" sz="2400" b="1" dirty="0" err="1"/>
              <a:t>malonyl</a:t>
            </a:r>
            <a:r>
              <a:rPr lang="sv-SE" sz="2400" b="1" dirty="0"/>
              <a:t> - </a:t>
            </a:r>
            <a:r>
              <a:rPr lang="sv-SE" sz="2400" b="1" dirty="0" err="1"/>
              <a:t>CoA</a:t>
            </a:r>
            <a:r>
              <a:rPr lang="sv-SE" sz="2400" b="1" dirty="0"/>
              <a:t> </a:t>
            </a:r>
            <a:r>
              <a:rPr lang="sv-SE" sz="2400" dirty="0">
                <a:effectLst/>
                <a:latin typeface="Wingdings" charset="2"/>
              </a:rPr>
              <a:t> </a:t>
            </a:r>
            <a:r>
              <a:rPr lang="sv-SE" sz="2400" dirty="0"/>
              <a:t>2 kol från </a:t>
            </a:r>
            <a:r>
              <a:rPr lang="sv-SE" sz="2400" dirty="0" err="1"/>
              <a:t>malonyl</a:t>
            </a:r>
            <a:r>
              <a:rPr lang="sv-SE" sz="2400" dirty="0"/>
              <a:t> - </a:t>
            </a:r>
            <a:r>
              <a:rPr lang="sv-SE" sz="2400" dirty="0" err="1"/>
              <a:t>CoA</a:t>
            </a:r>
            <a:r>
              <a:rPr lang="sv-SE" sz="2400" dirty="0"/>
              <a:t> (+ NADPH) i taget till en växande fettsyra som överförs till fettsyra - </a:t>
            </a:r>
            <a:r>
              <a:rPr lang="sv-SE" sz="2400" dirty="0" err="1"/>
              <a:t>CoA</a:t>
            </a:r>
            <a:r>
              <a:rPr lang="sv-SE" sz="2400" dirty="0"/>
              <a:t> ; glycerol - P (från glykolys) + fettsyra - </a:t>
            </a:r>
            <a:r>
              <a:rPr lang="sv-SE" sz="2400" dirty="0" err="1"/>
              <a:t>CoA</a:t>
            </a:r>
            <a:r>
              <a:rPr lang="sv-SE" sz="2400" dirty="0"/>
              <a:t> </a:t>
            </a:r>
            <a:r>
              <a:rPr lang="sv-SE" sz="2400" dirty="0">
                <a:effectLst/>
                <a:latin typeface="Wingdings" charset="2"/>
              </a:rPr>
              <a:t> </a:t>
            </a:r>
            <a:r>
              <a:rPr lang="sv-SE" sz="2400" dirty="0" err="1"/>
              <a:t>lysofosfatidinsyra</a:t>
            </a:r>
            <a:r>
              <a:rPr lang="sv-SE" sz="2400" dirty="0"/>
              <a:t>, som + fettsyra - </a:t>
            </a:r>
            <a:r>
              <a:rPr lang="sv-SE" sz="2400" dirty="0" err="1"/>
              <a:t>CoA</a:t>
            </a:r>
            <a:r>
              <a:rPr lang="sv-SE" sz="2400" dirty="0"/>
              <a:t> </a:t>
            </a:r>
            <a:r>
              <a:rPr lang="sv-SE" sz="2400" dirty="0">
                <a:effectLst/>
                <a:latin typeface="Wingdings" charset="2"/>
              </a:rPr>
              <a:t> </a:t>
            </a:r>
            <a:r>
              <a:rPr lang="sv-SE" sz="2400" dirty="0" err="1"/>
              <a:t>fosfatidinsyra</a:t>
            </a:r>
            <a:r>
              <a:rPr lang="sv-SE" sz="2400" dirty="0"/>
              <a:t> </a:t>
            </a:r>
            <a:r>
              <a:rPr lang="sv-SE" sz="2400" dirty="0">
                <a:effectLst/>
                <a:latin typeface="Wingdings" charset="2"/>
              </a:rPr>
              <a:t> </a:t>
            </a:r>
            <a:r>
              <a:rPr lang="sv-SE" sz="2400" dirty="0" err="1"/>
              <a:t>diacylglycerol</a:t>
            </a:r>
            <a:r>
              <a:rPr lang="sv-SE" sz="2400" dirty="0"/>
              <a:t>; som + fettsyra - </a:t>
            </a:r>
            <a:r>
              <a:rPr lang="sv-SE" sz="2400" dirty="0" err="1"/>
              <a:t>CoA</a:t>
            </a:r>
            <a:r>
              <a:rPr lang="sv-SE" sz="2400" dirty="0"/>
              <a:t> </a:t>
            </a:r>
            <a:r>
              <a:rPr lang="sv-SE" sz="2400" dirty="0">
                <a:effectLst/>
                <a:latin typeface="Wingdings" charset="2"/>
              </a:rPr>
              <a:t> </a:t>
            </a:r>
            <a:r>
              <a:rPr lang="sv-SE" sz="2400" b="1" dirty="0" err="1"/>
              <a:t>triacylglycerol</a:t>
            </a:r>
            <a:r>
              <a:rPr lang="sv-SE" sz="2400" dirty="0"/>
              <a:t>. Reglerande steg är </a:t>
            </a:r>
            <a:r>
              <a:rPr lang="sv-SE" sz="2400" dirty="0" err="1"/>
              <a:t>fosfofruktokinas</a:t>
            </a:r>
            <a:r>
              <a:rPr lang="sv-SE" sz="2400" dirty="0"/>
              <a:t> (reglerar glykolys, citrat hämmar); </a:t>
            </a:r>
            <a:r>
              <a:rPr lang="sv-SE" sz="2400" b="1" dirty="0"/>
              <a:t>acetyl - </a:t>
            </a:r>
            <a:r>
              <a:rPr lang="sv-SE" sz="2400" b="1" dirty="0" err="1"/>
              <a:t>CoA</a:t>
            </a:r>
            <a:r>
              <a:rPr lang="sv-SE" sz="2400" b="1" dirty="0"/>
              <a:t> </a:t>
            </a:r>
            <a:r>
              <a:rPr lang="sv-SE" sz="2400" b="1" dirty="0" err="1"/>
              <a:t>karboxylas</a:t>
            </a:r>
            <a:r>
              <a:rPr lang="sv-SE" sz="2400" b="1" dirty="0"/>
              <a:t> </a:t>
            </a:r>
            <a:r>
              <a:rPr lang="sv-SE" sz="2400" dirty="0"/>
              <a:t>(reglerar fettsyrasyntes, citrat aktiverar); glycerol - P - </a:t>
            </a:r>
            <a:r>
              <a:rPr lang="sv-SE" sz="2400" dirty="0" err="1"/>
              <a:t>acyl</a:t>
            </a:r>
            <a:r>
              <a:rPr lang="sv-SE" sz="2400" dirty="0"/>
              <a:t> - </a:t>
            </a:r>
            <a:r>
              <a:rPr lang="sv-SE" sz="2400" dirty="0" err="1"/>
              <a:t>CoA</a:t>
            </a:r>
            <a:r>
              <a:rPr lang="sv-SE" sz="2400" dirty="0"/>
              <a:t> </a:t>
            </a:r>
            <a:r>
              <a:rPr lang="sv-SE" sz="2400" dirty="0" err="1"/>
              <a:t>transferas</a:t>
            </a:r>
            <a:r>
              <a:rPr lang="sv-SE" sz="2400" dirty="0"/>
              <a:t> (hastighetsbegränsande steg i TAG - syntes). </a:t>
            </a:r>
          </a:p>
        </p:txBody>
      </p:sp>
    </p:spTree>
    <p:extLst>
      <p:ext uri="{BB962C8B-B14F-4D97-AF65-F5344CB8AC3E}">
        <p14:creationId xmlns:p14="http://schemas.microsoft.com/office/powerpoint/2010/main" val="149985502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12 (2 poäng) : </a:t>
            </a:r>
            <a:r>
              <a:rPr lang="sv-SE" dirty="0"/>
              <a:t>Vid sondmatning är det nödvändigtvis inte samma variation på födan som vid vanliga måltider. Utifrån vad du kan om normalt näringsbehov, vad måste man som läkare tänka på när man sätter samman sond - mat så att patienten har möjlighet att må bra efter långvarig sondmatning? </a:t>
            </a:r>
          </a:p>
          <a:p>
            <a:endParaRPr lang="sv-SE" dirty="0"/>
          </a:p>
        </p:txBody>
      </p:sp>
    </p:spTree>
    <p:extLst>
      <p:ext uri="{BB962C8B-B14F-4D97-AF65-F5344CB8AC3E}">
        <p14:creationId xmlns:p14="http://schemas.microsoft.com/office/powerpoint/2010/main" val="4532285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pPr marL="514350" indent="-514350">
              <a:buFont typeface="+mj-lt"/>
              <a:buAutoNum type="arabicPeriod"/>
            </a:pPr>
            <a:r>
              <a:rPr lang="sv-SE" dirty="0"/>
              <a:t>Lagom energiinnehåll (</a:t>
            </a:r>
            <a:r>
              <a:rPr lang="sv-SE" b="1" dirty="0"/>
              <a:t>fett</a:t>
            </a:r>
            <a:r>
              <a:rPr lang="sv-SE" dirty="0"/>
              <a:t>/</a:t>
            </a:r>
            <a:r>
              <a:rPr lang="sv-SE" b="1" dirty="0"/>
              <a:t>kolhydrater</a:t>
            </a:r>
            <a:r>
              <a:rPr lang="sv-SE" dirty="0"/>
              <a:t>/</a:t>
            </a:r>
            <a:r>
              <a:rPr lang="sv-SE" b="1" dirty="0"/>
              <a:t>proteiner</a:t>
            </a:r>
            <a:r>
              <a:rPr lang="sv-SE" dirty="0"/>
              <a:t>)</a:t>
            </a:r>
          </a:p>
          <a:p>
            <a:pPr marL="514350" indent="-514350">
              <a:buFont typeface="+mj-lt"/>
              <a:buAutoNum type="arabicPeriod"/>
            </a:pPr>
            <a:r>
              <a:rPr lang="sv-SE" dirty="0"/>
              <a:t>Tillräckligt av </a:t>
            </a:r>
            <a:r>
              <a:rPr lang="sv-SE" b="1" dirty="0"/>
              <a:t>aminosyror</a:t>
            </a:r>
          </a:p>
          <a:p>
            <a:pPr marL="514350" indent="-514350">
              <a:buFont typeface="+mj-lt"/>
              <a:buAutoNum type="arabicPeriod"/>
            </a:pPr>
            <a:r>
              <a:rPr lang="sv-SE" dirty="0"/>
              <a:t>Essentiella </a:t>
            </a:r>
            <a:r>
              <a:rPr lang="sv-SE" b="1" dirty="0"/>
              <a:t>fettsyror</a:t>
            </a:r>
          </a:p>
          <a:p>
            <a:pPr marL="514350" indent="-514350">
              <a:buFont typeface="+mj-lt"/>
              <a:buAutoNum type="arabicPeriod"/>
            </a:pPr>
            <a:r>
              <a:rPr lang="sv-SE" dirty="0"/>
              <a:t>Tillräckligt av alla </a:t>
            </a:r>
            <a:r>
              <a:rPr lang="sv-SE" b="1" dirty="0"/>
              <a:t>vitaminer</a:t>
            </a:r>
          </a:p>
          <a:p>
            <a:pPr marL="514350" indent="-514350">
              <a:buFont typeface="+mj-lt"/>
              <a:buAutoNum type="arabicPeriod"/>
            </a:pPr>
            <a:r>
              <a:rPr lang="sv-SE" b="1" dirty="0"/>
              <a:t>Mineraler</a:t>
            </a:r>
          </a:p>
          <a:p>
            <a:pPr marL="514350" indent="-514350">
              <a:buFont typeface="+mj-lt"/>
              <a:buAutoNum type="arabicPeriod"/>
            </a:pPr>
            <a:r>
              <a:rPr lang="sv-SE" b="1" dirty="0"/>
              <a:t>Salter</a:t>
            </a:r>
          </a:p>
          <a:p>
            <a:pPr marL="514350" indent="-514350">
              <a:buFont typeface="+mj-lt"/>
              <a:buAutoNum type="arabicPeriod"/>
            </a:pPr>
            <a:r>
              <a:rPr lang="sv-SE" b="1" dirty="0"/>
              <a:t>Vatten</a:t>
            </a:r>
          </a:p>
          <a:p>
            <a:endParaRPr lang="sv-SE" dirty="0"/>
          </a:p>
        </p:txBody>
      </p:sp>
    </p:spTree>
    <p:extLst>
      <p:ext uri="{BB962C8B-B14F-4D97-AF65-F5344CB8AC3E}">
        <p14:creationId xmlns:p14="http://schemas.microsoft.com/office/powerpoint/2010/main" val="15319961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5F294C-49DE-4FC9-B509-CBC0B75B1BA9}"/>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802FFE6-C7A1-44A9-BAE7-14C16643EC87}"/>
              </a:ext>
            </a:extLst>
          </p:cNvPr>
          <p:cNvSpPr>
            <a:spLocks noGrp="1"/>
          </p:cNvSpPr>
          <p:nvPr>
            <p:ph idx="1"/>
          </p:nvPr>
        </p:nvSpPr>
        <p:spPr/>
        <p:txBody>
          <a:bodyPr/>
          <a:lstStyle/>
          <a:p>
            <a:pPr marL="0" indent="0">
              <a:buNone/>
            </a:pPr>
            <a:r>
              <a:rPr lang="sv-SE" b="1" dirty="0"/>
              <a:t>Fråga 22 (1 poäng): </a:t>
            </a:r>
            <a:endParaRPr lang="sv-SE" dirty="0"/>
          </a:p>
          <a:p>
            <a:pPr marL="0" indent="0">
              <a:buNone/>
            </a:pPr>
            <a:r>
              <a:rPr lang="sv-SE" dirty="0" err="1"/>
              <a:t>Pankreatiskt</a:t>
            </a:r>
            <a:r>
              <a:rPr lang="sv-SE" dirty="0"/>
              <a:t> lipas omvandlar </a:t>
            </a:r>
            <a:r>
              <a:rPr lang="sv-SE" dirty="0" err="1"/>
              <a:t>triacylglyceroler</a:t>
            </a:r>
            <a:r>
              <a:rPr lang="sv-SE" dirty="0"/>
              <a:t> till (ett alternativ är rätt):</a:t>
            </a:r>
          </a:p>
          <a:p>
            <a:pPr marL="0" indent="0">
              <a:buNone/>
            </a:pPr>
            <a:r>
              <a:rPr lang="sv-SE" dirty="0"/>
              <a:t>A) 2,3-diacylglycerol + fettsyra </a:t>
            </a:r>
          </a:p>
          <a:p>
            <a:pPr marL="0" indent="0">
              <a:buNone/>
            </a:pPr>
            <a:r>
              <a:rPr lang="sv-SE" dirty="0"/>
              <a:t>B) 1-monoacylglycerol + 2 fettsyror </a:t>
            </a:r>
          </a:p>
          <a:p>
            <a:pPr marL="0" indent="0">
              <a:buNone/>
            </a:pPr>
            <a:r>
              <a:rPr lang="sv-SE" dirty="0"/>
              <a:t>C) 2-monoacylglycerol + 2 fettsyror </a:t>
            </a:r>
          </a:p>
          <a:p>
            <a:pPr marL="0" indent="0">
              <a:buNone/>
            </a:pPr>
            <a:r>
              <a:rPr lang="sv-SE" dirty="0"/>
              <a:t>D) 3-monoacylglycerol + 2 fettsyror  </a:t>
            </a:r>
          </a:p>
        </p:txBody>
      </p:sp>
    </p:spTree>
    <p:extLst>
      <p:ext uri="{BB962C8B-B14F-4D97-AF65-F5344CB8AC3E}">
        <p14:creationId xmlns:p14="http://schemas.microsoft.com/office/powerpoint/2010/main" val="30360325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DF2F78-63C9-43EF-A38A-B4CA4A47D48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A7E9079-24F6-458F-931D-8DE65EE9F9B9}"/>
              </a:ext>
            </a:extLst>
          </p:cNvPr>
          <p:cNvSpPr>
            <a:spLocks noGrp="1"/>
          </p:cNvSpPr>
          <p:nvPr>
            <p:ph idx="1"/>
          </p:nvPr>
        </p:nvSpPr>
        <p:spPr/>
        <p:txBody>
          <a:bodyPr/>
          <a:lstStyle/>
          <a:p>
            <a:r>
              <a:rPr lang="sv-SE" b="1" dirty="0"/>
              <a:t>Svar: </a:t>
            </a:r>
            <a:r>
              <a:rPr lang="sv-SE" dirty="0"/>
              <a:t>C </a:t>
            </a:r>
          </a:p>
        </p:txBody>
      </p:sp>
    </p:spTree>
    <p:extLst>
      <p:ext uri="{BB962C8B-B14F-4D97-AF65-F5344CB8AC3E}">
        <p14:creationId xmlns:p14="http://schemas.microsoft.com/office/powerpoint/2010/main" val="3416026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a:bodyPr>
          <a:lstStyle/>
          <a:p>
            <a:r>
              <a:rPr lang="sv-SE" dirty="0"/>
              <a:t>Förslag på svar: </a:t>
            </a:r>
          </a:p>
          <a:p>
            <a:r>
              <a:rPr lang="sv-SE" dirty="0"/>
              <a:t>Näringsrekommendationerna anger </a:t>
            </a:r>
            <a:r>
              <a:rPr lang="sv-SE" b="1" dirty="0"/>
              <a:t>rekommenderat intag för energi, energigivande näringsämnen (protein, fett, kolhydrater) samt vitaminer och mineraler</a:t>
            </a:r>
            <a:r>
              <a:rPr lang="sv-SE" dirty="0"/>
              <a:t>. Dessa värden anges i t ex milligram ( eller milligram per MJ) eller i energiprocent. </a:t>
            </a:r>
          </a:p>
          <a:p>
            <a:r>
              <a:rPr lang="sv-SE" dirty="0"/>
              <a:t>Kostråd är en </a:t>
            </a:r>
            <a:r>
              <a:rPr lang="sv-SE" b="1" dirty="0"/>
              <a:t>”översättning” av näringsrekommendationerna till mat</a:t>
            </a:r>
            <a:r>
              <a:rPr lang="sv-SE" dirty="0"/>
              <a:t>, det vill säga förslag på hur man i praktiken kan äta för att få i sig den mängd vitaminer och mineraler, protein, fett och kolhydrater som r </a:t>
            </a:r>
            <a:r>
              <a:rPr lang="sv-SE" dirty="0" err="1"/>
              <a:t>ekommenderas</a:t>
            </a:r>
            <a:r>
              <a:rPr lang="sv-SE" dirty="0"/>
              <a:t> i näringsrekommendationerna. Kostråden tar även hänsyn till forskning om hur olika livsmedel och matvanor påverkar hälsan, till matvanor och mattraditioner i Sverige och till hälsoproblem i befolkningen. </a:t>
            </a:r>
          </a:p>
          <a:p>
            <a:endParaRPr lang="sv-SE" dirty="0"/>
          </a:p>
        </p:txBody>
      </p:sp>
    </p:spTree>
    <p:extLst>
      <p:ext uri="{BB962C8B-B14F-4D97-AF65-F5344CB8AC3E}">
        <p14:creationId xmlns:p14="http://schemas.microsoft.com/office/powerpoint/2010/main" val="151496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338210-3B17-4BE6-B332-80BE8A42EF59}"/>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2B376F90-72BB-43FE-85B5-5B2A9A3F21BA}"/>
              </a:ext>
            </a:extLst>
          </p:cNvPr>
          <p:cNvSpPr>
            <a:spLocks noGrp="1"/>
          </p:cNvSpPr>
          <p:nvPr>
            <p:ph idx="1"/>
          </p:nvPr>
        </p:nvSpPr>
        <p:spPr/>
        <p:txBody>
          <a:bodyPr/>
          <a:lstStyle/>
          <a:p>
            <a:pPr marL="0" indent="0">
              <a:buNone/>
            </a:pPr>
            <a:r>
              <a:rPr lang="sv-SE" b="1" dirty="0"/>
              <a:t>Fråga 23 (2 poäng): </a:t>
            </a:r>
            <a:endParaRPr lang="sv-SE" dirty="0"/>
          </a:p>
          <a:p>
            <a:pPr marL="0" indent="0">
              <a:buNone/>
            </a:pPr>
            <a:r>
              <a:rPr lang="sv-SE" dirty="0"/>
              <a:t>Ett överintag av mat leder till en ökad fettinlagring. Beskriv hur acetyl-</a:t>
            </a:r>
            <a:r>
              <a:rPr lang="sv-SE" dirty="0" err="1"/>
              <a:t>CoA</a:t>
            </a:r>
            <a:r>
              <a:rPr lang="sv-SE" dirty="0"/>
              <a:t> som produceras i mitokondrierna fraktas till </a:t>
            </a:r>
            <a:r>
              <a:rPr lang="sv-SE" dirty="0" err="1"/>
              <a:t>cytosolen</a:t>
            </a:r>
            <a:r>
              <a:rPr lang="sv-SE" dirty="0"/>
              <a:t> för fettsyrasyntes. </a:t>
            </a:r>
          </a:p>
        </p:txBody>
      </p:sp>
    </p:spTree>
    <p:extLst>
      <p:ext uri="{BB962C8B-B14F-4D97-AF65-F5344CB8AC3E}">
        <p14:creationId xmlns:p14="http://schemas.microsoft.com/office/powerpoint/2010/main" val="144268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822723-3EF4-498B-B338-4EA6CAA892E5}"/>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674D296-73DB-49D8-97BE-D806E8C2B228}"/>
              </a:ext>
            </a:extLst>
          </p:cNvPr>
          <p:cNvSpPr>
            <a:spLocks noGrp="1"/>
          </p:cNvSpPr>
          <p:nvPr>
            <p:ph idx="1"/>
          </p:nvPr>
        </p:nvSpPr>
        <p:spPr/>
        <p:txBody>
          <a:bodyPr/>
          <a:lstStyle/>
          <a:p>
            <a:pPr marL="0" indent="0">
              <a:buNone/>
            </a:pPr>
            <a:r>
              <a:rPr lang="sv-SE" b="1" dirty="0"/>
              <a:t>Svarsförslag: </a:t>
            </a:r>
            <a:r>
              <a:rPr lang="sv-SE" dirty="0"/>
              <a:t>Acetyl-</a:t>
            </a:r>
            <a:r>
              <a:rPr lang="sv-SE" dirty="0" err="1"/>
              <a:t>CoA</a:t>
            </a:r>
            <a:r>
              <a:rPr lang="sv-SE" dirty="0"/>
              <a:t> </a:t>
            </a:r>
            <a:r>
              <a:rPr lang="sv-SE" dirty="0" err="1"/>
              <a:t>kombinerars</a:t>
            </a:r>
            <a:r>
              <a:rPr lang="sv-SE" dirty="0"/>
              <a:t> med </a:t>
            </a:r>
            <a:r>
              <a:rPr lang="sv-SE" dirty="0" err="1"/>
              <a:t>oxaloacetat</a:t>
            </a:r>
            <a:r>
              <a:rPr lang="sv-SE" dirty="0"/>
              <a:t> i mitokondrier för att bilda citrat med hjälp av </a:t>
            </a:r>
            <a:r>
              <a:rPr lang="sv-SE" dirty="0" err="1"/>
              <a:t>citratsyntas</a:t>
            </a:r>
            <a:r>
              <a:rPr lang="sv-SE" dirty="0"/>
              <a:t>, men i stället för att fortsätta genom </a:t>
            </a:r>
            <a:r>
              <a:rPr lang="sv-SE" dirty="0" err="1"/>
              <a:t>citronsyracykeln</a:t>
            </a:r>
            <a:r>
              <a:rPr lang="sv-SE" dirty="0"/>
              <a:t> transporteras citrat till cytoplasman. I cytoplasman klyvs citratet av citratlyas till acetyl-</a:t>
            </a:r>
            <a:r>
              <a:rPr lang="sv-SE" dirty="0" err="1"/>
              <a:t>CoA</a:t>
            </a:r>
            <a:r>
              <a:rPr lang="sv-SE" dirty="0"/>
              <a:t> och </a:t>
            </a:r>
            <a:r>
              <a:rPr lang="sv-SE" dirty="0" err="1"/>
              <a:t>oxaloacetat</a:t>
            </a:r>
            <a:r>
              <a:rPr lang="sv-SE" dirty="0"/>
              <a:t> </a:t>
            </a:r>
          </a:p>
        </p:txBody>
      </p:sp>
    </p:spTree>
    <p:extLst>
      <p:ext uri="{BB962C8B-B14F-4D97-AF65-F5344CB8AC3E}">
        <p14:creationId xmlns:p14="http://schemas.microsoft.com/office/powerpoint/2010/main" val="42133684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15 (3 poäng) : </a:t>
            </a:r>
            <a:r>
              <a:rPr lang="sv-SE" dirty="0"/>
              <a:t>Var och hur sker normalt upptaget av glukos i </a:t>
            </a:r>
            <a:r>
              <a:rPr lang="sv-SE" dirty="0" err="1"/>
              <a:t>mag</a:t>
            </a:r>
            <a:r>
              <a:rPr lang="sv-SE" dirty="0"/>
              <a:t> - tarmkanalen? </a:t>
            </a:r>
          </a:p>
          <a:p>
            <a:endParaRPr lang="sv-SE" dirty="0"/>
          </a:p>
        </p:txBody>
      </p:sp>
    </p:spTree>
    <p:extLst>
      <p:ext uri="{BB962C8B-B14F-4D97-AF65-F5344CB8AC3E}">
        <p14:creationId xmlns:p14="http://schemas.microsoft.com/office/powerpoint/2010/main" val="207768109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85000" lnSpcReduction="10000"/>
          </a:bodyPr>
          <a:lstStyle/>
          <a:p>
            <a:r>
              <a:rPr lang="sv-SE" dirty="0"/>
              <a:t>Glukos tas upp främst i </a:t>
            </a:r>
            <a:r>
              <a:rPr lang="sv-SE" b="1" dirty="0"/>
              <a:t>duodenum</a:t>
            </a:r>
            <a:r>
              <a:rPr lang="sv-SE" dirty="0"/>
              <a:t>. Glukos är för stort för att kunna diffundera fritt över membraner. </a:t>
            </a:r>
            <a:r>
              <a:rPr lang="sv-SE" b="1" dirty="0"/>
              <a:t>Glukos upptaget är en aktiv process där glukos transporteras mot sin koncentrationsgradient in i </a:t>
            </a:r>
            <a:r>
              <a:rPr lang="sv-SE" b="1" dirty="0" err="1"/>
              <a:t>enterocyterna</a:t>
            </a:r>
            <a:r>
              <a:rPr lang="sv-SE" dirty="0"/>
              <a:t>. Transporten sker apikalt </a:t>
            </a:r>
            <a:r>
              <a:rPr lang="sv-SE" dirty="0" err="1"/>
              <a:t>mha</a:t>
            </a:r>
            <a:r>
              <a:rPr lang="sv-SE" dirty="0"/>
              <a:t> en </a:t>
            </a:r>
            <a:r>
              <a:rPr lang="sv-SE" b="1" dirty="0" err="1"/>
              <a:t>symporter</a:t>
            </a:r>
            <a:r>
              <a:rPr lang="sv-SE" b="1" dirty="0"/>
              <a:t> SGLT1 </a:t>
            </a:r>
            <a:r>
              <a:rPr lang="sv-SE" dirty="0"/>
              <a:t>som transporterar </a:t>
            </a:r>
            <a:r>
              <a:rPr lang="sv-SE" b="1" dirty="0"/>
              <a:t>glukos och natrium</a:t>
            </a:r>
            <a:r>
              <a:rPr lang="sv-SE" dirty="0"/>
              <a:t>. Glut5 transporterar fruktos. </a:t>
            </a:r>
          </a:p>
          <a:p>
            <a:r>
              <a:rPr lang="sv-SE" dirty="0"/>
              <a:t>Natriumet transporteras av SGLT1 utför sin koncentrations gradient och driver glukostransporten över membranet. Na koncentrationen i cellen upprätt hålls av Na/kalium (pumpen) </a:t>
            </a:r>
            <a:r>
              <a:rPr lang="sv-SE" dirty="0" err="1"/>
              <a:t>ATPaset</a:t>
            </a:r>
            <a:r>
              <a:rPr lang="sv-SE" dirty="0"/>
              <a:t> som är lokaliserad på det basala membranet och behöver ATP. Därför är glukos upptaget en sekundär aktiv transport. </a:t>
            </a:r>
          </a:p>
          <a:p>
            <a:r>
              <a:rPr lang="sv-SE" dirty="0"/>
              <a:t>Basalt transporteras glukos utför sin gradient </a:t>
            </a:r>
            <a:r>
              <a:rPr lang="sv-SE" dirty="0" err="1"/>
              <a:t>mha</a:t>
            </a:r>
            <a:r>
              <a:rPr lang="sv-SE" dirty="0"/>
              <a:t> </a:t>
            </a:r>
            <a:r>
              <a:rPr lang="sv-SE" b="1" dirty="0"/>
              <a:t>Glut2</a:t>
            </a:r>
            <a:r>
              <a:rPr lang="sv-SE" dirty="0"/>
              <a:t>. Mellan </a:t>
            </a:r>
            <a:r>
              <a:rPr lang="sv-SE" dirty="0" err="1"/>
              <a:t>enterocyterna</a:t>
            </a:r>
            <a:r>
              <a:rPr lang="sv-SE" dirty="0"/>
              <a:t> finns det tight </a:t>
            </a:r>
            <a:r>
              <a:rPr lang="sv-SE" dirty="0" err="1"/>
              <a:t>junctions</a:t>
            </a:r>
            <a:r>
              <a:rPr lang="sv-SE" dirty="0"/>
              <a:t> som hindrar fritt flöde över tarmväggen och säkerställer transportriktningen från lumen till blodet. Det apikala upptaget och basala utförseln leder också till vattenupptag över cellen till blodet. </a:t>
            </a:r>
          </a:p>
          <a:p>
            <a:endParaRPr lang="sv-SE" dirty="0"/>
          </a:p>
        </p:txBody>
      </p:sp>
    </p:spTree>
    <p:extLst>
      <p:ext uri="{BB962C8B-B14F-4D97-AF65-F5344CB8AC3E}">
        <p14:creationId xmlns:p14="http://schemas.microsoft.com/office/powerpoint/2010/main" val="58449176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Mamma Bella har under senare tid känt ömhet i </a:t>
            </a:r>
            <a:r>
              <a:rPr lang="sv-SE" i="1" dirty="0" err="1"/>
              <a:t>epigastriet</a:t>
            </a:r>
            <a:r>
              <a:rPr lang="sv-SE" i="1" dirty="0"/>
              <a:t> (</a:t>
            </a:r>
            <a:r>
              <a:rPr lang="sv-SE" i="1" dirty="0" err="1"/>
              <a:t>regio</a:t>
            </a:r>
            <a:r>
              <a:rPr lang="sv-SE" i="1" dirty="0"/>
              <a:t> </a:t>
            </a:r>
            <a:r>
              <a:rPr lang="sv-SE" i="1" dirty="0" err="1"/>
              <a:t>epigastrica</a:t>
            </a:r>
            <a:r>
              <a:rPr lang="sv-SE" i="1" dirty="0"/>
              <a:t>), och har haft svårigheter att äta feta maträtt er. Vid telefonkontakt med sjukvården fick Bella veta att denna ömhet troligtvis inte beror på graviditeten utan att det kan vara frågan om en obstruerad gallgång, exempelvis gallsten som täpper till gallblåsegången. </a:t>
            </a:r>
            <a:endParaRPr lang="sv-SE" dirty="0"/>
          </a:p>
          <a:p>
            <a:r>
              <a:rPr lang="sv-SE" b="1" dirty="0"/>
              <a:t>Fråga 8 (5 poäng): </a:t>
            </a:r>
            <a:r>
              <a:rPr lang="sv-SE" dirty="0"/>
              <a:t>Vad består gallan av? Vad har den för funktion? Vilka celler producerar galla? Beskriv var gallan bildas och hur den transporteras till tolvfingertarmen. Rita gärna. </a:t>
            </a:r>
          </a:p>
          <a:p>
            <a:endParaRPr lang="sv-SE" dirty="0"/>
          </a:p>
        </p:txBody>
      </p:sp>
    </p:spTree>
    <p:extLst>
      <p:ext uri="{BB962C8B-B14F-4D97-AF65-F5344CB8AC3E}">
        <p14:creationId xmlns:p14="http://schemas.microsoft.com/office/powerpoint/2010/main" val="137069645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20754" y="457200"/>
            <a:ext cx="10515600" cy="6400800"/>
          </a:xfrm>
        </p:spPr>
        <p:txBody>
          <a:bodyPr>
            <a:normAutofit/>
          </a:bodyPr>
          <a:lstStyle/>
          <a:p>
            <a:r>
              <a:rPr lang="sv-SE" sz="2200" dirty="0"/>
              <a:t>Förslag på svar: Gallan består av </a:t>
            </a:r>
            <a:r>
              <a:rPr lang="sv-SE" sz="2200" b="1" dirty="0"/>
              <a:t>vatten, gallsalter, kolesterol, </a:t>
            </a:r>
            <a:r>
              <a:rPr lang="sv-SE" sz="2200" b="1" dirty="0" err="1"/>
              <a:t>fosfolipider</a:t>
            </a:r>
            <a:r>
              <a:rPr lang="sv-SE" sz="2200" b="1" dirty="0"/>
              <a:t> och </a:t>
            </a:r>
            <a:r>
              <a:rPr lang="sv-SE" sz="2200" b="1" dirty="0" err="1"/>
              <a:t>bilirubin</a:t>
            </a:r>
            <a:r>
              <a:rPr lang="sv-SE" sz="2200" dirty="0"/>
              <a:t>. </a:t>
            </a:r>
            <a:r>
              <a:rPr lang="sv-SE" sz="2200" dirty="0" err="1"/>
              <a:t>Fosfolipiderna</a:t>
            </a:r>
            <a:r>
              <a:rPr lang="sv-SE" sz="2200" dirty="0"/>
              <a:t> tillsammans med gallsalterna ( gallsyror) kan </a:t>
            </a:r>
            <a:r>
              <a:rPr lang="sv-SE" sz="2200" b="1" dirty="0"/>
              <a:t>emulgera födans fetter </a:t>
            </a:r>
            <a:r>
              <a:rPr lang="sv-SE" sz="2200" dirty="0"/>
              <a:t>så att de bildar små droppar med stor yta för </a:t>
            </a:r>
            <a:r>
              <a:rPr lang="sv-SE" sz="2200" b="1" dirty="0"/>
              <a:t>pankreaslipaset</a:t>
            </a:r>
            <a:r>
              <a:rPr lang="sv-SE" sz="2200" dirty="0"/>
              <a:t> att verka på. Gallsalterna bildar sedan vattenlösliga </a:t>
            </a:r>
            <a:r>
              <a:rPr lang="sv-SE" sz="2200" dirty="0" err="1"/>
              <a:t>bland</a:t>
            </a:r>
            <a:r>
              <a:rPr lang="sv-SE" sz="2200" b="1" dirty="0" err="1"/>
              <a:t>miceller</a:t>
            </a:r>
            <a:r>
              <a:rPr lang="sv-SE" sz="2200" dirty="0"/>
              <a:t> med </a:t>
            </a:r>
            <a:r>
              <a:rPr lang="sv-SE" sz="2200" dirty="0" err="1"/>
              <a:t>lipolysprodukterna</a:t>
            </a:r>
            <a:r>
              <a:rPr lang="sv-SE" sz="2200" dirty="0"/>
              <a:t>, </a:t>
            </a:r>
            <a:r>
              <a:rPr lang="sv-SE" sz="2200" dirty="0" err="1"/>
              <a:t>fettsyor</a:t>
            </a:r>
            <a:r>
              <a:rPr lang="sv-SE" sz="2200" dirty="0"/>
              <a:t> och </a:t>
            </a:r>
            <a:r>
              <a:rPr lang="sv-SE" sz="2200" dirty="0" err="1"/>
              <a:t>monoacylglycerol</a:t>
            </a:r>
            <a:r>
              <a:rPr lang="sv-SE" sz="2200" dirty="0"/>
              <a:t>, så att dessa kan transporteras bort från lipiddropparna till </a:t>
            </a:r>
            <a:r>
              <a:rPr lang="sv-SE" sz="2200" b="1" dirty="0" err="1"/>
              <a:t>enterocyterna</a:t>
            </a:r>
            <a:r>
              <a:rPr lang="sv-SE" sz="2200" dirty="0"/>
              <a:t>. </a:t>
            </a:r>
          </a:p>
          <a:p>
            <a:r>
              <a:rPr lang="sv-SE" sz="2200" dirty="0"/>
              <a:t>Den primära gallan bildas av </a:t>
            </a:r>
            <a:r>
              <a:rPr lang="sv-SE" sz="2200" b="1" dirty="0" err="1"/>
              <a:t>hepatocyterna</a:t>
            </a:r>
            <a:r>
              <a:rPr lang="sv-SE" sz="2200" dirty="0"/>
              <a:t> via sekretion av gallsalter, kolesterol, hemoglobin rester </a:t>
            </a:r>
            <a:r>
              <a:rPr lang="sv-SE" sz="2200" dirty="0" err="1"/>
              <a:t>etc</a:t>
            </a:r>
            <a:r>
              <a:rPr lang="sv-SE" sz="2200" dirty="0"/>
              <a:t> till mikroskopiska gångar mellan intilliggande </a:t>
            </a:r>
            <a:r>
              <a:rPr lang="sv-SE" sz="2200" dirty="0" err="1"/>
              <a:t>hepatocytrader</a:t>
            </a:r>
            <a:r>
              <a:rPr lang="sv-SE" sz="2200" dirty="0"/>
              <a:t> (</a:t>
            </a:r>
            <a:r>
              <a:rPr lang="sv-SE" sz="2200" dirty="0" err="1"/>
              <a:t>kanalikuli</a:t>
            </a:r>
            <a:r>
              <a:rPr lang="sv-SE" sz="2200" dirty="0"/>
              <a:t> </a:t>
            </a:r>
            <a:r>
              <a:rPr lang="sv-SE" sz="2200" dirty="0" err="1"/>
              <a:t>billi</a:t>
            </a:r>
            <a:r>
              <a:rPr lang="sv-SE" sz="2200" dirty="0"/>
              <a:t>, gall kapillärer) som alla vetter i portatriaden där epitelförsedda </a:t>
            </a:r>
            <a:r>
              <a:rPr lang="sv-SE" sz="2200" dirty="0" err="1"/>
              <a:t>kanalikuli</a:t>
            </a:r>
            <a:r>
              <a:rPr lang="sv-SE" sz="2200" dirty="0"/>
              <a:t> (</a:t>
            </a:r>
            <a:r>
              <a:rPr lang="sv-SE" sz="2200" b="1" dirty="0"/>
              <a:t>gallgång</a:t>
            </a:r>
            <a:r>
              <a:rPr lang="sv-SE" sz="2200" dirty="0"/>
              <a:t>) samlar det primära gallan av varje </a:t>
            </a:r>
            <a:r>
              <a:rPr lang="sv-SE" sz="2200" b="1" dirty="0" err="1"/>
              <a:t>acinus</a:t>
            </a:r>
            <a:r>
              <a:rPr lang="sv-SE" sz="2200" dirty="0"/>
              <a:t> för att sedan bilda, via större och större </a:t>
            </a:r>
            <a:r>
              <a:rPr lang="sv-SE" sz="2200" dirty="0" err="1"/>
              <a:t>gållgångar</a:t>
            </a:r>
            <a:r>
              <a:rPr lang="sv-SE" sz="2200" dirty="0"/>
              <a:t> en gemensam levergång (</a:t>
            </a:r>
            <a:r>
              <a:rPr lang="sv-SE" sz="2200" b="1" dirty="0" err="1"/>
              <a:t>ductus</a:t>
            </a:r>
            <a:r>
              <a:rPr lang="sv-SE" sz="2200" b="1" dirty="0"/>
              <a:t> </a:t>
            </a:r>
            <a:r>
              <a:rPr lang="sv-SE" sz="2200" b="1" dirty="0" err="1"/>
              <a:t>hepaticus</a:t>
            </a:r>
            <a:r>
              <a:rPr lang="sv-SE" sz="2200" b="1" dirty="0"/>
              <a:t> </a:t>
            </a:r>
            <a:r>
              <a:rPr lang="sv-SE" sz="2200" b="1" dirty="0" err="1"/>
              <a:t>communis</a:t>
            </a:r>
            <a:r>
              <a:rPr lang="sv-SE" sz="2200" dirty="0"/>
              <a:t>) som till slut bildar den stora gallgången (</a:t>
            </a:r>
            <a:r>
              <a:rPr lang="sv-SE" sz="2200" b="1" dirty="0" err="1"/>
              <a:t>ductus</a:t>
            </a:r>
            <a:r>
              <a:rPr lang="sv-SE" sz="2200" b="1" dirty="0"/>
              <a:t> </a:t>
            </a:r>
            <a:r>
              <a:rPr lang="sv-SE" sz="2200" b="1" dirty="0" err="1"/>
              <a:t>choledochus</a:t>
            </a:r>
            <a:r>
              <a:rPr lang="sv-SE" sz="2200" dirty="0"/>
              <a:t>), båda ofta kallade ”djupa gall gångar). Till </a:t>
            </a:r>
            <a:r>
              <a:rPr lang="sv-SE" sz="2200" dirty="0" err="1"/>
              <a:t>ductus</a:t>
            </a:r>
            <a:r>
              <a:rPr lang="sv-SE" sz="2200" dirty="0"/>
              <a:t> </a:t>
            </a:r>
            <a:r>
              <a:rPr lang="sv-SE" sz="2200" dirty="0" err="1"/>
              <a:t>choledochus</a:t>
            </a:r>
            <a:r>
              <a:rPr lang="sv-SE" sz="2200" dirty="0"/>
              <a:t> kopplas </a:t>
            </a:r>
            <a:r>
              <a:rPr lang="sv-SE" sz="2200" b="1" dirty="0"/>
              <a:t>gallblåsan</a:t>
            </a:r>
            <a:r>
              <a:rPr lang="sv-SE" sz="2200" dirty="0"/>
              <a:t> (</a:t>
            </a:r>
            <a:r>
              <a:rPr lang="sv-SE" sz="2200" dirty="0" err="1"/>
              <a:t>vesica</a:t>
            </a:r>
            <a:r>
              <a:rPr lang="sv-SE" sz="2200" dirty="0"/>
              <a:t> </a:t>
            </a:r>
            <a:r>
              <a:rPr lang="sv-SE" sz="2200" dirty="0" err="1"/>
              <a:t>fellea</a:t>
            </a:r>
            <a:r>
              <a:rPr lang="sv-SE" sz="2200" dirty="0"/>
              <a:t>) där den primära gallan späds ut med vattenhaltigt sekret från gallblåsans epitel. Från gallblåsans mynning nås tolvfingertarmen via en gemensam öppning dit </a:t>
            </a:r>
            <a:r>
              <a:rPr lang="sv-SE" sz="2200" b="1" dirty="0" err="1"/>
              <a:t>ductus</a:t>
            </a:r>
            <a:r>
              <a:rPr lang="sv-SE" sz="2200" b="1" dirty="0"/>
              <a:t> </a:t>
            </a:r>
            <a:r>
              <a:rPr lang="sv-SE" sz="2200" b="1" dirty="0" err="1"/>
              <a:t>cysticus</a:t>
            </a:r>
            <a:r>
              <a:rPr lang="sv-SE" sz="2200" b="1" dirty="0"/>
              <a:t> </a:t>
            </a:r>
            <a:r>
              <a:rPr lang="sv-SE" sz="2200" dirty="0"/>
              <a:t>och </a:t>
            </a:r>
            <a:r>
              <a:rPr lang="sv-SE" sz="2200" b="1" dirty="0" err="1"/>
              <a:t>ductus</a:t>
            </a:r>
            <a:r>
              <a:rPr lang="sv-SE" sz="2200" b="1" dirty="0"/>
              <a:t> </a:t>
            </a:r>
            <a:r>
              <a:rPr lang="sv-SE" sz="2200" b="1" dirty="0" err="1"/>
              <a:t>pancreaticus</a:t>
            </a:r>
            <a:r>
              <a:rPr lang="sv-SE" sz="2200" b="1" dirty="0"/>
              <a:t> </a:t>
            </a:r>
            <a:r>
              <a:rPr lang="sv-SE" sz="2200" dirty="0"/>
              <a:t>lämnar sina respektive sekretioner. </a:t>
            </a:r>
          </a:p>
          <a:p>
            <a:endParaRPr lang="sv-SE" sz="2200" dirty="0"/>
          </a:p>
        </p:txBody>
      </p:sp>
    </p:spTree>
    <p:extLst>
      <p:ext uri="{BB962C8B-B14F-4D97-AF65-F5344CB8AC3E}">
        <p14:creationId xmlns:p14="http://schemas.microsoft.com/office/powerpoint/2010/main" val="81653308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9 (5 poäng ) : </a:t>
            </a:r>
            <a:r>
              <a:rPr lang="sv-SE" dirty="0"/>
              <a:t>Beskriv fettsyrasyntesen och var de </a:t>
            </a:r>
            <a:r>
              <a:rPr lang="sv-SE" dirty="0" err="1"/>
              <a:t>väten</a:t>
            </a:r>
            <a:r>
              <a:rPr lang="sv-SE" dirty="0"/>
              <a:t> som behövs kommer från. </a:t>
            </a:r>
          </a:p>
          <a:p>
            <a:endParaRPr lang="sv-SE" dirty="0"/>
          </a:p>
        </p:txBody>
      </p:sp>
    </p:spTree>
    <p:extLst>
      <p:ext uri="{BB962C8B-B14F-4D97-AF65-F5344CB8AC3E}">
        <p14:creationId xmlns:p14="http://schemas.microsoft.com/office/powerpoint/2010/main" val="181572301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dirty="0"/>
              <a:t>Förslag på svar: Acetyl - </a:t>
            </a:r>
            <a:r>
              <a:rPr lang="sv-SE" dirty="0" err="1"/>
              <a:t>CoA</a:t>
            </a:r>
            <a:r>
              <a:rPr lang="sv-SE" dirty="0"/>
              <a:t> </a:t>
            </a:r>
            <a:r>
              <a:rPr lang="sv-SE" dirty="0" err="1"/>
              <a:t>karboxyleras</a:t>
            </a:r>
            <a:r>
              <a:rPr lang="sv-SE" dirty="0"/>
              <a:t> till </a:t>
            </a:r>
            <a:r>
              <a:rPr lang="sv-SE" b="1" dirty="0" err="1"/>
              <a:t>malonyl</a:t>
            </a:r>
            <a:r>
              <a:rPr lang="sv-SE" b="1" dirty="0"/>
              <a:t> - </a:t>
            </a:r>
            <a:r>
              <a:rPr lang="sv-SE" b="1" dirty="0" err="1"/>
              <a:t>CoA</a:t>
            </a:r>
            <a:r>
              <a:rPr lang="sv-SE" dirty="0"/>
              <a:t>. </a:t>
            </a:r>
            <a:r>
              <a:rPr lang="sv-SE" b="1" dirty="0" err="1"/>
              <a:t>Malonyl</a:t>
            </a:r>
            <a:r>
              <a:rPr lang="sv-SE" b="1" dirty="0"/>
              <a:t> - </a:t>
            </a:r>
            <a:r>
              <a:rPr lang="sv-SE" b="1" dirty="0" err="1"/>
              <a:t>CoA</a:t>
            </a:r>
            <a:r>
              <a:rPr lang="sv-SE" b="1" dirty="0"/>
              <a:t> används för att förlänga den växande fettsyran med två kol, varvid ett kol går bort som koldioxid.</a:t>
            </a:r>
            <a:r>
              <a:rPr lang="sv-SE" dirty="0"/>
              <a:t> </a:t>
            </a:r>
            <a:r>
              <a:rPr lang="sv-SE" b="1" dirty="0"/>
              <a:t>Kedjan reduceras med NADPH+, </a:t>
            </a:r>
            <a:r>
              <a:rPr lang="sv-SE" dirty="0"/>
              <a:t>vatten tas bort, och ytterligare en reduktion med NADPH+, därefter är kedja redo för att reagera med en </a:t>
            </a:r>
            <a:r>
              <a:rPr lang="sv-SE" dirty="0" err="1"/>
              <a:t>malonly</a:t>
            </a:r>
            <a:r>
              <a:rPr lang="sv-SE" dirty="0"/>
              <a:t> - </a:t>
            </a:r>
            <a:r>
              <a:rPr lang="sv-SE" dirty="0" err="1"/>
              <a:t>CoA</a:t>
            </a:r>
            <a:r>
              <a:rPr lang="sv-SE" dirty="0"/>
              <a:t> och förlängas med ytterligare två kol. </a:t>
            </a:r>
          </a:p>
          <a:p>
            <a:r>
              <a:rPr lang="sv-SE" dirty="0"/>
              <a:t>NADPH+ kommer från oxidation av </a:t>
            </a:r>
            <a:r>
              <a:rPr lang="sv-SE" b="1" dirty="0"/>
              <a:t>glukos - 6P i </a:t>
            </a:r>
            <a:r>
              <a:rPr lang="sv-SE" b="1" dirty="0" err="1"/>
              <a:t>pentosshunten</a:t>
            </a:r>
            <a:r>
              <a:rPr lang="sv-SE" dirty="0"/>
              <a:t>. När mycket NADPH+ behövs för fettsyrasyntes, kan oxidationen i </a:t>
            </a:r>
            <a:r>
              <a:rPr lang="sv-SE" dirty="0" err="1"/>
              <a:t>pentosshunten</a:t>
            </a:r>
            <a:r>
              <a:rPr lang="sv-SE" dirty="0"/>
              <a:t> kopplas tillbaka till att återbilda glukos - 6P som på nytt går in i </a:t>
            </a:r>
            <a:r>
              <a:rPr lang="sv-SE" dirty="0" err="1"/>
              <a:t>pentosshunten</a:t>
            </a:r>
            <a:r>
              <a:rPr lang="sv-SE" dirty="0"/>
              <a:t>. NADPH+ kan också komma av maliska enzymet som i </a:t>
            </a:r>
            <a:r>
              <a:rPr lang="sv-SE" dirty="0" err="1"/>
              <a:t>cytosolen</a:t>
            </a:r>
            <a:r>
              <a:rPr lang="sv-SE" dirty="0"/>
              <a:t> oxiderar </a:t>
            </a:r>
            <a:r>
              <a:rPr lang="sv-SE" dirty="0" err="1"/>
              <a:t>malat</a:t>
            </a:r>
            <a:r>
              <a:rPr lang="sv-SE" dirty="0"/>
              <a:t> till </a:t>
            </a:r>
            <a:r>
              <a:rPr lang="sv-SE" dirty="0" err="1"/>
              <a:t>pyruvat</a:t>
            </a:r>
            <a:r>
              <a:rPr lang="sv-SE" dirty="0"/>
              <a:t> och CO2, vilket genererar NADPH+. </a:t>
            </a:r>
          </a:p>
          <a:p>
            <a:endParaRPr lang="sv-SE" dirty="0"/>
          </a:p>
        </p:txBody>
      </p:sp>
    </p:spTree>
    <p:extLst>
      <p:ext uri="{BB962C8B-B14F-4D97-AF65-F5344CB8AC3E}">
        <p14:creationId xmlns:p14="http://schemas.microsoft.com/office/powerpoint/2010/main" val="111402200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0F3086-F568-4B84-9872-AA825833983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7F9A26B-CA92-4CE8-B3C1-851C69A2E0B4}"/>
              </a:ext>
            </a:extLst>
          </p:cNvPr>
          <p:cNvSpPr>
            <a:spLocks noGrp="1"/>
          </p:cNvSpPr>
          <p:nvPr>
            <p:ph idx="1"/>
          </p:nvPr>
        </p:nvSpPr>
        <p:spPr/>
        <p:txBody>
          <a:bodyPr/>
          <a:lstStyle/>
          <a:p>
            <a:pPr marL="0" indent="0">
              <a:buNone/>
            </a:pPr>
            <a:r>
              <a:rPr lang="sv-SE" i="1" dirty="0"/>
              <a:t>Det framkommer inga hållpunkter för lågt intag av vitamin B12 hos Evert. Man misstänker att det kan röra sig om bristande upptag från mag-tarmkanalen. För att upptaget av vitamin B12 ska fungera krävs normal funktion hos </a:t>
            </a:r>
            <a:r>
              <a:rPr lang="sv-SE" i="1" dirty="0" err="1"/>
              <a:t>bl</a:t>
            </a:r>
            <a:r>
              <a:rPr lang="sv-SE" i="1" dirty="0"/>
              <a:t> a magsäcken som pankreas. </a:t>
            </a:r>
            <a:endParaRPr lang="sv-SE" dirty="0"/>
          </a:p>
          <a:p>
            <a:pPr marL="0" indent="0">
              <a:buNone/>
            </a:pPr>
            <a:r>
              <a:rPr lang="sv-SE" b="1" dirty="0"/>
              <a:t>Fråga 11 (5 poäng): </a:t>
            </a:r>
            <a:endParaRPr lang="sv-SE" dirty="0"/>
          </a:p>
          <a:p>
            <a:pPr marL="0" indent="0">
              <a:buNone/>
            </a:pPr>
            <a:r>
              <a:rPr lang="sv-SE" dirty="0"/>
              <a:t>Redogör för magsäckens och pankreas roll för normalt upptag av vitamin B12. </a:t>
            </a:r>
          </a:p>
        </p:txBody>
      </p:sp>
    </p:spTree>
    <p:extLst>
      <p:ext uri="{BB962C8B-B14F-4D97-AF65-F5344CB8AC3E}">
        <p14:creationId xmlns:p14="http://schemas.microsoft.com/office/powerpoint/2010/main" val="359802063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A8D34A-12D2-4BCF-8CBF-5F4A389F1EF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DE30E7B-6AFA-424E-AF64-6A8D7CC3F572}"/>
              </a:ext>
            </a:extLst>
          </p:cNvPr>
          <p:cNvSpPr>
            <a:spLocks noGrp="1"/>
          </p:cNvSpPr>
          <p:nvPr>
            <p:ph idx="1"/>
          </p:nvPr>
        </p:nvSpPr>
        <p:spPr/>
        <p:txBody>
          <a:bodyPr>
            <a:normAutofit fontScale="92500" lnSpcReduction="10000"/>
          </a:bodyPr>
          <a:lstStyle/>
          <a:p>
            <a:pPr marL="0" indent="0">
              <a:buNone/>
            </a:pPr>
            <a:r>
              <a:rPr lang="sv-SE" b="1" dirty="0"/>
              <a:t>Svarsförslag: </a:t>
            </a:r>
            <a:r>
              <a:rPr lang="sv-SE" dirty="0"/>
              <a:t>Man misstänker att det kan röra sig om bristande upptag av vitamin B12 från mag-tarmkanalen. Vitamin B12 binds normalt till proteiner i födan (0,5p). Pepsin, som produceras av huvudcellerna (1p), och lågt pH (saltsyra som produceras av parietalcellerna) (1p) behövs för att dessa proteiner ska degraderas och vitamin B12 frigöras. Fritt vitamin B12 kan nu bindas till proteinet </a:t>
            </a:r>
            <a:r>
              <a:rPr lang="sv-SE" b="1" dirty="0" err="1"/>
              <a:t>haptocorrin</a:t>
            </a:r>
            <a:r>
              <a:rPr lang="sv-SE" dirty="0"/>
              <a:t> i magsäcken. </a:t>
            </a:r>
            <a:r>
              <a:rPr lang="sv-SE" b="1" dirty="0" err="1"/>
              <a:t>Haptocorrin</a:t>
            </a:r>
            <a:r>
              <a:rPr lang="sv-SE" dirty="0"/>
              <a:t> (0,5p) produceras av spottkörtlarna och parietalcellerna. </a:t>
            </a:r>
          </a:p>
          <a:p>
            <a:pPr marL="0" indent="0">
              <a:buNone/>
            </a:pPr>
            <a:r>
              <a:rPr lang="sv-SE" dirty="0"/>
              <a:t>Parietalcellerna producerar också </a:t>
            </a:r>
            <a:r>
              <a:rPr lang="sv-SE" b="1" dirty="0" err="1"/>
              <a:t>intrinsic</a:t>
            </a:r>
            <a:r>
              <a:rPr lang="sv-SE" b="1" dirty="0"/>
              <a:t> </a:t>
            </a:r>
            <a:r>
              <a:rPr lang="sv-SE" b="1" dirty="0" err="1"/>
              <a:t>factor</a:t>
            </a:r>
            <a:r>
              <a:rPr lang="sv-SE" b="1" dirty="0"/>
              <a:t> </a:t>
            </a:r>
            <a:r>
              <a:rPr lang="sv-SE" dirty="0"/>
              <a:t>(IF) (1p), som måste binda till vitamin B12 för att det ska kunna absorberas i </a:t>
            </a:r>
            <a:r>
              <a:rPr lang="sv-SE" dirty="0" err="1"/>
              <a:t>ileum</a:t>
            </a:r>
            <a:r>
              <a:rPr lang="sv-SE" dirty="0"/>
              <a:t>. Innan B12 kan bindas till IF krävs att bindningen </a:t>
            </a:r>
            <a:r>
              <a:rPr lang="sv-SE" b="1" dirty="0"/>
              <a:t>hatocorrin-B12 degraderas</a:t>
            </a:r>
            <a:r>
              <a:rPr lang="sv-SE" dirty="0"/>
              <a:t>. Detta sker med </a:t>
            </a:r>
            <a:r>
              <a:rPr lang="sv-SE" b="1" dirty="0"/>
              <a:t>hjälp av </a:t>
            </a:r>
            <a:r>
              <a:rPr lang="sv-SE" b="1" dirty="0" err="1"/>
              <a:t>proteaser</a:t>
            </a:r>
            <a:r>
              <a:rPr lang="sv-SE" b="1" dirty="0"/>
              <a:t> från pankreas </a:t>
            </a:r>
            <a:r>
              <a:rPr lang="sv-SE" dirty="0"/>
              <a:t>(0,5p) som verkar i duodenum där pH är mindre surt eftersom saltsyran neutraliseras av bikarbonat (0,5p) som också produceras i pankreas. </a:t>
            </a:r>
          </a:p>
        </p:txBody>
      </p:sp>
    </p:spTree>
    <p:extLst>
      <p:ext uri="{BB962C8B-B14F-4D97-AF65-F5344CB8AC3E}">
        <p14:creationId xmlns:p14="http://schemas.microsoft.com/office/powerpoint/2010/main" val="2186180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22 (4 poäng ) : </a:t>
            </a:r>
            <a:endParaRPr lang="sv-SE" dirty="0"/>
          </a:p>
          <a:p>
            <a:r>
              <a:rPr lang="sv-SE" dirty="0"/>
              <a:t>Hur styr cellens tillgång av kolesterol dess syntes av kolesterol? </a:t>
            </a:r>
          </a:p>
          <a:p>
            <a:endParaRPr lang="sv-SE" dirty="0"/>
          </a:p>
        </p:txBody>
      </p:sp>
    </p:spTree>
    <p:extLst>
      <p:ext uri="{BB962C8B-B14F-4D97-AF65-F5344CB8AC3E}">
        <p14:creationId xmlns:p14="http://schemas.microsoft.com/office/powerpoint/2010/main" val="121773587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b="1" dirty="0"/>
              <a:t>Fråga 10 (3 poäng) : </a:t>
            </a:r>
            <a:endParaRPr lang="sv-SE" dirty="0"/>
          </a:p>
          <a:p>
            <a:pPr marL="0" indent="0">
              <a:buNone/>
            </a:pPr>
            <a:r>
              <a:rPr lang="sv-SE" dirty="0"/>
              <a:t>Hur hamnar fettsyror från födans fetter i blodcirkulationen? I vilken form finns fettsyrorna i blodcirkulationen? Hur och var får fettsyrorna denna form? </a:t>
            </a:r>
          </a:p>
          <a:p>
            <a:endParaRPr lang="sv-SE" dirty="0"/>
          </a:p>
        </p:txBody>
      </p:sp>
    </p:spTree>
    <p:extLst>
      <p:ext uri="{BB962C8B-B14F-4D97-AF65-F5344CB8AC3E}">
        <p14:creationId xmlns:p14="http://schemas.microsoft.com/office/powerpoint/2010/main" val="160543710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I </a:t>
            </a:r>
            <a:r>
              <a:rPr lang="sv-SE" dirty="0" err="1"/>
              <a:t>enterocyten</a:t>
            </a:r>
            <a:r>
              <a:rPr lang="sv-SE" dirty="0"/>
              <a:t> </a:t>
            </a:r>
            <a:r>
              <a:rPr lang="sv-SE" dirty="0" err="1"/>
              <a:t>återesterifieras</a:t>
            </a:r>
            <a:r>
              <a:rPr lang="sv-SE" dirty="0"/>
              <a:t> fettsyrorna och </a:t>
            </a:r>
            <a:r>
              <a:rPr lang="sv-SE" dirty="0" err="1"/>
              <a:t>monoacylglycerol</a:t>
            </a:r>
            <a:r>
              <a:rPr lang="sv-SE" dirty="0"/>
              <a:t> till </a:t>
            </a:r>
            <a:r>
              <a:rPr lang="sv-SE" dirty="0" err="1"/>
              <a:t>triacylglycerol</a:t>
            </a:r>
            <a:r>
              <a:rPr lang="sv-SE" dirty="0"/>
              <a:t> som i ER förpackas i form av lipiddroppar, s.k. </a:t>
            </a:r>
            <a:r>
              <a:rPr lang="sv-SE" b="1" dirty="0" err="1"/>
              <a:t>kylomikroner</a:t>
            </a:r>
            <a:r>
              <a:rPr lang="sv-SE" dirty="0"/>
              <a:t>, stabiliserade av ett monomlager </a:t>
            </a:r>
            <a:r>
              <a:rPr lang="sv-SE" dirty="0" err="1"/>
              <a:t>fosfolipider</a:t>
            </a:r>
            <a:r>
              <a:rPr lang="sv-SE" dirty="0"/>
              <a:t> och specifika proteiner. </a:t>
            </a:r>
            <a:r>
              <a:rPr lang="sv-SE" b="1" dirty="0" err="1"/>
              <a:t>Kylomikroner</a:t>
            </a:r>
            <a:r>
              <a:rPr lang="sv-SE" b="1" dirty="0"/>
              <a:t> </a:t>
            </a:r>
            <a:r>
              <a:rPr lang="sv-SE" b="1" dirty="0" err="1"/>
              <a:t>insöndras</a:t>
            </a:r>
            <a:r>
              <a:rPr lang="sv-SE" b="1" dirty="0"/>
              <a:t> i lymfan som sedan töms i blodcirkulationen utan att passera levern. </a:t>
            </a:r>
          </a:p>
          <a:p>
            <a:endParaRPr lang="sv-SE" dirty="0"/>
          </a:p>
        </p:txBody>
      </p:sp>
    </p:spTree>
    <p:extLst>
      <p:ext uri="{BB962C8B-B14F-4D97-AF65-F5344CB8AC3E}">
        <p14:creationId xmlns:p14="http://schemas.microsoft.com/office/powerpoint/2010/main" val="15968492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11 (4 poäng ) : </a:t>
            </a:r>
            <a:r>
              <a:rPr lang="sv-SE" dirty="0"/>
              <a:t>Fyll i tabell B från valen i tabell A (använd ett alternativ från tabell A per alternativ i tabell B). Vissa föreningar i tabell A kan användas en gång, mer än en gång eller inte alls. Vissa frågor i tabell B kan ha fler än ett korrekt svar. (Använd bara föreningar från tabell A som svar.) </a:t>
            </a:r>
          </a:p>
          <a:p>
            <a:endParaRPr lang="sv-SE" dirty="0"/>
          </a:p>
          <a:p>
            <a:r>
              <a:rPr lang="sv-SE" dirty="0"/>
              <a:t>FINNS BILD</a:t>
            </a:r>
          </a:p>
        </p:txBody>
      </p:sp>
    </p:spTree>
    <p:extLst>
      <p:ext uri="{BB962C8B-B14F-4D97-AF65-F5344CB8AC3E}">
        <p14:creationId xmlns:p14="http://schemas.microsoft.com/office/powerpoint/2010/main" val="114158633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3957" y="0"/>
            <a:ext cx="9988225" cy="6376086"/>
          </a:xfrm>
        </p:spPr>
      </p:pic>
    </p:spTree>
    <p:extLst>
      <p:ext uri="{BB962C8B-B14F-4D97-AF65-F5344CB8AC3E}">
        <p14:creationId xmlns:p14="http://schemas.microsoft.com/office/powerpoint/2010/main" val="104695373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395327"/>
            <a:ext cx="13417088" cy="5104327"/>
          </a:xfrm>
        </p:spPr>
      </p:pic>
    </p:spTree>
    <p:extLst>
      <p:ext uri="{BB962C8B-B14F-4D97-AF65-F5344CB8AC3E}">
        <p14:creationId xmlns:p14="http://schemas.microsoft.com/office/powerpoint/2010/main" val="181793788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solidFill>
                  <a:srgbClr val="00B050"/>
                </a:solidFill>
              </a:rPr>
              <a:t>Fråga 12 </a:t>
            </a:r>
            <a:r>
              <a:rPr lang="sv-SE" b="1" dirty="0"/>
              <a:t>(2 poäng) : </a:t>
            </a:r>
            <a:r>
              <a:rPr lang="sv-SE" dirty="0"/>
              <a:t>Vid vilken reaktion i kroppen bildas mest ATP. Vid förbränning av 1 gram kolhydrater eller 1 gram fett? Förklara hur det kan vara så. </a:t>
            </a:r>
          </a:p>
          <a:p>
            <a:endParaRPr lang="sv-SE" dirty="0"/>
          </a:p>
        </p:txBody>
      </p:sp>
    </p:spTree>
    <p:extLst>
      <p:ext uri="{BB962C8B-B14F-4D97-AF65-F5344CB8AC3E}">
        <p14:creationId xmlns:p14="http://schemas.microsoft.com/office/powerpoint/2010/main" val="183223774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r>
              <a:rPr lang="sv-SE" b="1" dirty="0"/>
              <a:t>Fett</a:t>
            </a:r>
            <a:r>
              <a:rPr lang="sv-SE" dirty="0"/>
              <a:t>, ty fetter är </a:t>
            </a:r>
            <a:r>
              <a:rPr lang="sv-SE" b="1" dirty="0"/>
              <a:t>mer reducerade </a:t>
            </a:r>
            <a:r>
              <a:rPr lang="sv-SE" dirty="0"/>
              <a:t>än kolhydrater (= </a:t>
            </a:r>
            <a:r>
              <a:rPr lang="sv-SE" b="1" dirty="0"/>
              <a:t>fler </a:t>
            </a:r>
            <a:r>
              <a:rPr lang="sv-SE" b="1" dirty="0" err="1"/>
              <a:t>väten</a:t>
            </a:r>
            <a:r>
              <a:rPr lang="sv-SE" b="1" dirty="0"/>
              <a:t> per kolatom i fett</a:t>
            </a:r>
            <a:r>
              <a:rPr lang="sv-SE" dirty="0"/>
              <a:t>) , dvs fetter ger per gram upphov till mer </a:t>
            </a:r>
            <a:r>
              <a:rPr lang="sv-SE" b="1" dirty="0"/>
              <a:t>NADH/FAD H2</a:t>
            </a:r>
            <a:r>
              <a:rPr lang="sv-SE" dirty="0"/>
              <a:t>, vilket i sin tur genererar ATP genom elektrontransportkedjan och ATP-aset som </a:t>
            </a:r>
            <a:r>
              <a:rPr lang="sv-SE" dirty="0" err="1"/>
              <a:t>fosforylerar</a:t>
            </a:r>
            <a:r>
              <a:rPr lang="sv-SE" dirty="0"/>
              <a:t> ADP till ATP. </a:t>
            </a:r>
          </a:p>
          <a:p>
            <a:endParaRPr lang="sv-SE" dirty="0"/>
          </a:p>
        </p:txBody>
      </p:sp>
    </p:spTree>
    <p:extLst>
      <p:ext uri="{BB962C8B-B14F-4D97-AF65-F5344CB8AC3E}">
        <p14:creationId xmlns:p14="http://schemas.microsoft.com/office/powerpoint/2010/main" val="16517994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b="1" dirty="0"/>
              <a:t>Fråga 13 (1+3 poäng ) : </a:t>
            </a:r>
            <a:endParaRPr lang="sv-SE" dirty="0"/>
          </a:p>
          <a:p>
            <a:pPr marL="0" indent="0">
              <a:buNone/>
            </a:pPr>
            <a:r>
              <a:rPr lang="sv-SE" dirty="0"/>
              <a:t>Stärkelse är en viktig beståndsdel i vår föda. </a:t>
            </a:r>
          </a:p>
          <a:p>
            <a:pPr marL="0" indent="0">
              <a:buNone/>
            </a:pPr>
            <a:r>
              <a:rPr lang="sv-SE" b="1" dirty="0"/>
              <a:t>Fråga 13 a (1 poäng): </a:t>
            </a:r>
            <a:r>
              <a:rPr lang="sv-SE" dirty="0"/>
              <a:t>Hur är stärkelse uppbyggt (struktur)? </a:t>
            </a:r>
          </a:p>
          <a:p>
            <a:pPr marL="0" indent="0">
              <a:buNone/>
            </a:pPr>
            <a:r>
              <a:rPr lang="sv-SE" b="1" dirty="0"/>
              <a:t>Fråga 13 b (3 poäng): </a:t>
            </a:r>
            <a:r>
              <a:rPr lang="sv-SE" dirty="0"/>
              <a:t>Hur bryts stärkelse i födan ner under digestionen? </a:t>
            </a:r>
          </a:p>
          <a:p>
            <a:pPr marL="0" indent="0">
              <a:buNone/>
            </a:pPr>
            <a:endParaRPr lang="sv-SE" dirty="0"/>
          </a:p>
        </p:txBody>
      </p:sp>
    </p:spTree>
    <p:extLst>
      <p:ext uri="{BB962C8B-B14F-4D97-AF65-F5344CB8AC3E}">
        <p14:creationId xmlns:p14="http://schemas.microsoft.com/office/powerpoint/2010/main" val="127302450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r>
              <a:rPr lang="sv-SE" dirty="0"/>
              <a:t>Förslag på svar: a) Stärkelse molekylen är en heterogen makromolekyl bestående av </a:t>
            </a:r>
            <a:r>
              <a:rPr lang="sv-SE" b="1" dirty="0"/>
              <a:t>grenade kedjor av glukos </a:t>
            </a:r>
            <a:r>
              <a:rPr lang="sv-SE" dirty="0"/>
              <a:t>som är kopplade till varandra genom </a:t>
            </a:r>
            <a:r>
              <a:rPr lang="sv-SE" b="1" dirty="0" err="1"/>
              <a:t>glykosidbindingar</a:t>
            </a:r>
            <a:r>
              <a:rPr lang="sv-SE" dirty="0"/>
              <a:t>. </a:t>
            </a:r>
          </a:p>
          <a:p>
            <a:r>
              <a:rPr lang="sv-SE" dirty="0"/>
              <a:t>b) Stärkelse bryts ner med hjälp av </a:t>
            </a:r>
            <a:r>
              <a:rPr lang="sv-SE" b="1" dirty="0"/>
              <a:t>amylaser</a:t>
            </a:r>
            <a:r>
              <a:rPr lang="sv-SE" dirty="0"/>
              <a:t> i saliven vid tuggning av maten. Detta upphör i den sura </a:t>
            </a:r>
            <a:r>
              <a:rPr lang="sv-SE" dirty="0" err="1"/>
              <a:t>magmiljön</a:t>
            </a:r>
            <a:r>
              <a:rPr lang="sv-SE" dirty="0"/>
              <a:t>, men efter neutralisering av pH med den bikarbonatrika pankreassaften kan </a:t>
            </a:r>
            <a:r>
              <a:rPr lang="sv-SE" b="1" dirty="0"/>
              <a:t>pankreas - amylas </a:t>
            </a:r>
            <a:r>
              <a:rPr lang="sv-SE" dirty="0"/>
              <a:t>fortsätta nedbrytningen. Både saliv - och pankreas - </a:t>
            </a:r>
            <a:r>
              <a:rPr lang="sv-SE" dirty="0" err="1"/>
              <a:t>amylaset</a:t>
            </a:r>
            <a:r>
              <a:rPr lang="sv-SE" dirty="0"/>
              <a:t> </a:t>
            </a:r>
            <a:r>
              <a:rPr lang="sv-SE" dirty="0" err="1"/>
              <a:t>hydrolyserar</a:t>
            </a:r>
            <a:r>
              <a:rPr lang="sv-SE" dirty="0"/>
              <a:t> bindningar inuti kedjorna (alltså inte från ändarna) vilket leder till att förutom </a:t>
            </a:r>
            <a:r>
              <a:rPr lang="sv-SE" b="1" dirty="0"/>
              <a:t>glukos också di - och tri - sackarider bildas</a:t>
            </a:r>
            <a:r>
              <a:rPr lang="sv-SE" dirty="0"/>
              <a:t>, tillsammans med </a:t>
            </a:r>
            <a:r>
              <a:rPr lang="sv-SE" dirty="0" err="1"/>
              <a:t>disackarider</a:t>
            </a:r>
            <a:r>
              <a:rPr lang="sv-SE" dirty="0"/>
              <a:t> i bindningarna som utgör förgreningarna i stärkelsemolekylen (vilka de två amylaserna inte kan </a:t>
            </a:r>
            <a:r>
              <a:rPr lang="sv-SE" dirty="0" err="1"/>
              <a:t>hydrolysera</a:t>
            </a:r>
            <a:r>
              <a:rPr lang="sv-SE" dirty="0"/>
              <a:t>). Dessa </a:t>
            </a:r>
            <a:r>
              <a:rPr lang="sv-SE" dirty="0" err="1"/>
              <a:t>hydrolyseras</a:t>
            </a:r>
            <a:r>
              <a:rPr lang="sv-SE" dirty="0"/>
              <a:t> av di - och </a:t>
            </a:r>
            <a:r>
              <a:rPr lang="sv-SE" dirty="0" err="1"/>
              <a:t>trisackaridaser</a:t>
            </a:r>
            <a:r>
              <a:rPr lang="sv-SE" dirty="0"/>
              <a:t> i </a:t>
            </a:r>
            <a:r>
              <a:rPr lang="sv-SE" dirty="0" err="1"/>
              <a:t>bortsbrämsmembranet</a:t>
            </a:r>
            <a:r>
              <a:rPr lang="sv-SE" dirty="0"/>
              <a:t>. </a:t>
            </a:r>
          </a:p>
          <a:p>
            <a:endParaRPr lang="sv-SE" dirty="0"/>
          </a:p>
        </p:txBody>
      </p:sp>
    </p:spTree>
    <p:extLst>
      <p:ext uri="{BB962C8B-B14F-4D97-AF65-F5344CB8AC3E}">
        <p14:creationId xmlns:p14="http://schemas.microsoft.com/office/powerpoint/2010/main" val="34324686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14 ( 2 poäng ) : </a:t>
            </a:r>
            <a:r>
              <a:rPr lang="sv-SE" dirty="0"/>
              <a:t>Vad är basalmetabolismen? Vilka energikrävande funktioner utgör basalmetabolismen? Hur stor del av det dagliga energibehovet står basalmetabolismen för hos person med: i) stillasittande arbete och inaktiv fritid ii) en elitskidåkare ? </a:t>
            </a:r>
          </a:p>
          <a:p>
            <a:endParaRPr lang="sv-SE" dirty="0"/>
          </a:p>
        </p:txBody>
      </p:sp>
    </p:spTree>
    <p:extLst>
      <p:ext uri="{BB962C8B-B14F-4D97-AF65-F5344CB8AC3E}">
        <p14:creationId xmlns:p14="http://schemas.microsoft.com/office/powerpoint/2010/main" val="80890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5" name="Platshållare för innehåll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659" y="1027906"/>
            <a:ext cx="11784681" cy="4750572"/>
          </a:xfrm>
        </p:spPr>
      </p:pic>
    </p:spTree>
    <p:extLst>
      <p:ext uri="{BB962C8B-B14F-4D97-AF65-F5344CB8AC3E}">
        <p14:creationId xmlns:p14="http://schemas.microsoft.com/office/powerpoint/2010/main" val="96761118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dirty="0"/>
          </a:p>
          <a:p>
            <a:r>
              <a:rPr lang="sv-SE" dirty="0"/>
              <a:t>Förslag på svar: Basalmetabolism är energiomsättning vid fullständig vila (vaket tillstånd). Detta innefattar t ex energi för </a:t>
            </a:r>
            <a:r>
              <a:rPr lang="sv-SE" b="1" dirty="0"/>
              <a:t>cirkulation</a:t>
            </a:r>
            <a:r>
              <a:rPr lang="sv-SE" dirty="0"/>
              <a:t>, </a:t>
            </a:r>
            <a:r>
              <a:rPr lang="sv-SE" b="1" dirty="0"/>
              <a:t>andning</a:t>
            </a:r>
            <a:r>
              <a:rPr lang="sv-SE" dirty="0"/>
              <a:t>, </a:t>
            </a:r>
            <a:r>
              <a:rPr lang="sv-SE" b="1" dirty="0"/>
              <a:t>jontransport över cellmembran</a:t>
            </a:r>
            <a:r>
              <a:rPr lang="sv-SE" dirty="0"/>
              <a:t>, upprätthållande av </a:t>
            </a:r>
            <a:r>
              <a:rPr lang="sv-SE" b="1" dirty="0"/>
              <a:t>kroppstemperaturen</a:t>
            </a:r>
            <a:r>
              <a:rPr lang="sv-SE" dirty="0"/>
              <a:t>. Basalmetabolismen utgör cirka </a:t>
            </a:r>
            <a:r>
              <a:rPr lang="sv-SE" b="1" dirty="0"/>
              <a:t>70 %</a:t>
            </a:r>
            <a:r>
              <a:rPr lang="sv-SE" dirty="0"/>
              <a:t> av det totala dagliga energibehovet hos en person med stillasittande arbete medan det utgör cirka </a:t>
            </a:r>
            <a:r>
              <a:rPr lang="sv-SE" b="1" dirty="0"/>
              <a:t>40 - 50 % </a:t>
            </a:r>
            <a:r>
              <a:rPr lang="sv-SE" dirty="0"/>
              <a:t>hos en elitskidåkare. </a:t>
            </a:r>
          </a:p>
          <a:p>
            <a:endParaRPr lang="sv-SE" dirty="0"/>
          </a:p>
        </p:txBody>
      </p:sp>
    </p:spTree>
    <p:extLst>
      <p:ext uri="{BB962C8B-B14F-4D97-AF65-F5344CB8AC3E}">
        <p14:creationId xmlns:p14="http://schemas.microsoft.com/office/powerpoint/2010/main" val="161380613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29 (1 poäng ) : </a:t>
            </a:r>
            <a:r>
              <a:rPr lang="sv-SE" dirty="0"/>
              <a:t>Vilken av följande metaboliter i överskott hämmar beta - oxidation av fettsyror? </a:t>
            </a:r>
          </a:p>
          <a:p>
            <a:r>
              <a:rPr lang="sv-SE" dirty="0"/>
              <a:t>Alternativ: </a:t>
            </a:r>
          </a:p>
          <a:p>
            <a:r>
              <a:rPr lang="sv-SE" dirty="0"/>
              <a:t>a) </a:t>
            </a:r>
            <a:r>
              <a:rPr lang="sv-SE" dirty="0" err="1"/>
              <a:t>Långkedjiga</a:t>
            </a:r>
            <a:r>
              <a:rPr lang="sv-SE" dirty="0"/>
              <a:t> fettsyror </a:t>
            </a:r>
          </a:p>
          <a:p>
            <a:r>
              <a:rPr lang="sv-SE" dirty="0"/>
              <a:t>b) ATP </a:t>
            </a:r>
          </a:p>
          <a:p>
            <a:r>
              <a:rPr lang="sv-SE" dirty="0"/>
              <a:t>c) </a:t>
            </a:r>
            <a:r>
              <a:rPr lang="sv-SE" dirty="0" err="1"/>
              <a:t>Malonyl</a:t>
            </a:r>
            <a:r>
              <a:rPr lang="sv-SE" dirty="0"/>
              <a:t> - </a:t>
            </a:r>
            <a:r>
              <a:rPr lang="sv-SE" dirty="0" err="1"/>
              <a:t>CoA</a:t>
            </a:r>
            <a:r>
              <a:rPr lang="sv-SE" dirty="0"/>
              <a:t> </a:t>
            </a:r>
          </a:p>
          <a:p>
            <a:r>
              <a:rPr lang="sv-SE" dirty="0"/>
              <a:t>d) Acetyl - </a:t>
            </a:r>
            <a:r>
              <a:rPr lang="sv-SE" dirty="0" err="1"/>
              <a:t>CoA</a:t>
            </a:r>
            <a:r>
              <a:rPr lang="sv-SE" dirty="0"/>
              <a:t> </a:t>
            </a:r>
          </a:p>
          <a:p>
            <a:r>
              <a:rPr lang="sv-SE" dirty="0"/>
              <a:t>e) Citrat </a:t>
            </a:r>
          </a:p>
          <a:p>
            <a:endParaRPr lang="sv-SE" dirty="0"/>
          </a:p>
        </p:txBody>
      </p:sp>
    </p:spTree>
    <p:extLst>
      <p:ext uri="{BB962C8B-B14F-4D97-AF65-F5344CB8AC3E}">
        <p14:creationId xmlns:p14="http://schemas.microsoft.com/office/powerpoint/2010/main" val="19585804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123179453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lnSpcReduction="10000"/>
          </a:bodyPr>
          <a:lstStyle/>
          <a:p>
            <a:r>
              <a:rPr lang="sv-SE" dirty="0"/>
              <a:t>Zellwegers syndrom är en sällsynt medfödd sjukdom som kännetecknas av reduktion eller frånvaro av funktionella </a:t>
            </a:r>
            <a:r>
              <a:rPr lang="sv-SE" dirty="0" err="1"/>
              <a:t>peroxisomer</a:t>
            </a:r>
            <a:r>
              <a:rPr lang="sv-SE" dirty="0"/>
              <a:t>. Oxideringen av vilken av följande fettsyror äger inte rum i frånvaro av </a:t>
            </a:r>
            <a:r>
              <a:rPr lang="sv-SE" dirty="0" err="1"/>
              <a:t>peroxisomer</a:t>
            </a:r>
            <a:r>
              <a:rPr lang="sv-SE" dirty="0"/>
              <a:t> ? </a:t>
            </a:r>
          </a:p>
          <a:p>
            <a:r>
              <a:rPr lang="sv-SE" dirty="0"/>
              <a:t>Alternativ: </a:t>
            </a:r>
          </a:p>
          <a:p>
            <a:r>
              <a:rPr lang="sv-SE" dirty="0"/>
              <a:t>a) Palmitinsyra </a:t>
            </a:r>
          </a:p>
          <a:p>
            <a:r>
              <a:rPr lang="sv-SE" dirty="0"/>
              <a:t>b) Omättade fettsyror </a:t>
            </a:r>
          </a:p>
          <a:p>
            <a:r>
              <a:rPr lang="sv-SE" dirty="0"/>
              <a:t>c) Mycket </a:t>
            </a:r>
            <a:r>
              <a:rPr lang="sv-SE" dirty="0" err="1"/>
              <a:t>långkedjiga</a:t>
            </a:r>
            <a:r>
              <a:rPr lang="sv-SE" dirty="0"/>
              <a:t> fettsyror </a:t>
            </a:r>
          </a:p>
          <a:p>
            <a:r>
              <a:rPr lang="sv-SE" dirty="0"/>
              <a:t>d) Grenade fettsyror </a:t>
            </a:r>
          </a:p>
          <a:p>
            <a:r>
              <a:rPr lang="sv-SE" dirty="0"/>
              <a:t>e) Cykliska fettsyror </a:t>
            </a:r>
          </a:p>
          <a:p>
            <a:endParaRPr lang="sv-SE" dirty="0"/>
          </a:p>
        </p:txBody>
      </p:sp>
    </p:spTree>
    <p:extLst>
      <p:ext uri="{BB962C8B-B14F-4D97-AF65-F5344CB8AC3E}">
        <p14:creationId xmlns:p14="http://schemas.microsoft.com/office/powerpoint/2010/main" val="11722860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 En viktig funktion som </a:t>
            </a:r>
            <a:r>
              <a:rPr lang="sv-SE" b="1" dirty="0" err="1"/>
              <a:t>peroxisomer</a:t>
            </a:r>
            <a:r>
              <a:rPr lang="sv-SE" dirty="0"/>
              <a:t> har är att sönderdela </a:t>
            </a:r>
            <a:r>
              <a:rPr lang="sv-SE" b="1" dirty="0"/>
              <a:t>mycket långa</a:t>
            </a:r>
            <a:r>
              <a:rPr lang="sv-SE" dirty="0"/>
              <a:t> eller grenade fettsyror.</a:t>
            </a:r>
          </a:p>
          <a:p>
            <a:endParaRPr lang="sv-SE" dirty="0"/>
          </a:p>
        </p:txBody>
      </p:sp>
    </p:spTree>
    <p:extLst>
      <p:ext uri="{BB962C8B-B14F-4D97-AF65-F5344CB8AC3E}">
        <p14:creationId xmlns:p14="http://schemas.microsoft.com/office/powerpoint/2010/main" val="101862632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solidFill>
                  <a:srgbClr val="00B050"/>
                </a:solidFill>
              </a:rPr>
              <a:t>Fråga 35</a:t>
            </a:r>
            <a:r>
              <a:rPr lang="sv-SE" b="1" dirty="0"/>
              <a:t> (1 poäng): </a:t>
            </a:r>
            <a:r>
              <a:rPr lang="sv-SE" dirty="0"/>
              <a:t>Lisa äter vegankost. Nu är hon gravid och undrar ifall hon bör tänka på att äta extra vitaminer. Vilket av följande </a:t>
            </a:r>
            <a:r>
              <a:rPr lang="sv-SE" b="1" dirty="0"/>
              <a:t>vitaminer</a:t>
            </a:r>
            <a:r>
              <a:rPr lang="sv-SE" dirty="0"/>
              <a:t> behöver hon troligtvis som kosttillskott? </a:t>
            </a:r>
          </a:p>
          <a:p>
            <a:r>
              <a:rPr lang="sv-SE" dirty="0"/>
              <a:t>Alternativ: </a:t>
            </a:r>
          </a:p>
          <a:p>
            <a:r>
              <a:rPr lang="sv-SE" dirty="0"/>
              <a:t>a) Askorbinsyra (C-vitamin)</a:t>
            </a:r>
          </a:p>
          <a:p>
            <a:r>
              <a:rPr lang="sv-SE" dirty="0"/>
              <a:t>b) </a:t>
            </a:r>
            <a:r>
              <a:rPr lang="sv-SE" dirty="0" err="1"/>
              <a:t>Kobalamin</a:t>
            </a:r>
            <a:r>
              <a:rPr lang="sv-SE" dirty="0"/>
              <a:t> (B-12)</a:t>
            </a:r>
          </a:p>
          <a:p>
            <a:r>
              <a:rPr lang="sv-SE" dirty="0"/>
              <a:t>c) </a:t>
            </a:r>
            <a:r>
              <a:rPr lang="sv-SE" dirty="0" err="1"/>
              <a:t>Fyllokinon</a:t>
            </a:r>
            <a:r>
              <a:rPr lang="sv-SE" dirty="0"/>
              <a:t> (K-vitamin)</a:t>
            </a:r>
          </a:p>
          <a:p>
            <a:r>
              <a:rPr lang="sv-SE" dirty="0"/>
              <a:t>d) </a:t>
            </a:r>
            <a:r>
              <a:rPr lang="sv-SE" dirty="0" err="1"/>
              <a:t>Retinol</a:t>
            </a:r>
            <a:r>
              <a:rPr lang="sv-SE" dirty="0"/>
              <a:t> (A-vitamin)</a:t>
            </a:r>
          </a:p>
          <a:p>
            <a:r>
              <a:rPr lang="sv-SE" dirty="0"/>
              <a:t>e) Tiamin (B-1)</a:t>
            </a:r>
          </a:p>
        </p:txBody>
      </p:sp>
    </p:spTree>
    <p:extLst>
      <p:ext uri="{BB962C8B-B14F-4D97-AF65-F5344CB8AC3E}">
        <p14:creationId xmlns:p14="http://schemas.microsoft.com/office/powerpoint/2010/main" val="139273287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B</a:t>
            </a:r>
          </a:p>
          <a:p>
            <a:endParaRPr lang="sv-SE" dirty="0"/>
          </a:p>
        </p:txBody>
      </p:sp>
    </p:spTree>
    <p:extLst>
      <p:ext uri="{BB962C8B-B14F-4D97-AF65-F5344CB8AC3E}">
        <p14:creationId xmlns:p14="http://schemas.microsoft.com/office/powerpoint/2010/main" val="896274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36 (1 poäng) : </a:t>
            </a:r>
            <a:r>
              <a:rPr lang="sv-SE" dirty="0"/>
              <a:t>Fetter löser sig mycket dåligt i vatten för att </a:t>
            </a:r>
          </a:p>
          <a:p>
            <a:r>
              <a:rPr lang="sv-SE" dirty="0"/>
              <a:t>Alternativ: </a:t>
            </a:r>
          </a:p>
          <a:p>
            <a:r>
              <a:rPr lang="sv-SE" dirty="0"/>
              <a:t>a. Vatten hålls samman av vätebindningar </a:t>
            </a:r>
          </a:p>
          <a:p>
            <a:r>
              <a:rPr lang="sv-SE" dirty="0"/>
              <a:t>b. Fetter hålls samman av vätebindningar </a:t>
            </a:r>
          </a:p>
          <a:p>
            <a:r>
              <a:rPr lang="sv-SE" dirty="0"/>
              <a:t>c. Fetter har stora kolskelett </a:t>
            </a:r>
          </a:p>
          <a:p>
            <a:r>
              <a:rPr lang="sv-SE" dirty="0"/>
              <a:t>d. Vatten binder med van </a:t>
            </a:r>
            <a:r>
              <a:rPr lang="sv-SE" dirty="0" err="1"/>
              <a:t>der</a:t>
            </a:r>
            <a:r>
              <a:rPr lang="sv-SE" dirty="0"/>
              <a:t> Waals - krafter till fetter </a:t>
            </a:r>
          </a:p>
          <a:p>
            <a:endParaRPr lang="sv-SE" dirty="0"/>
          </a:p>
        </p:txBody>
      </p:sp>
    </p:spTree>
    <p:extLst>
      <p:ext uri="{BB962C8B-B14F-4D97-AF65-F5344CB8AC3E}">
        <p14:creationId xmlns:p14="http://schemas.microsoft.com/office/powerpoint/2010/main" val="143571369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p:txBody>
      </p:sp>
    </p:spTree>
    <p:extLst>
      <p:ext uri="{BB962C8B-B14F-4D97-AF65-F5344CB8AC3E}">
        <p14:creationId xmlns:p14="http://schemas.microsoft.com/office/powerpoint/2010/main" val="91376375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Vilken metabolit är viktigast för att kontrollera kolesterolsyntesen? </a:t>
            </a:r>
          </a:p>
          <a:p>
            <a:r>
              <a:rPr lang="sv-SE" dirty="0"/>
              <a:t>Alternativ: </a:t>
            </a:r>
          </a:p>
          <a:p>
            <a:r>
              <a:rPr lang="sv-SE" dirty="0"/>
              <a:t>a. Tillgången på ATP </a:t>
            </a:r>
          </a:p>
          <a:p>
            <a:r>
              <a:rPr lang="sv-SE" dirty="0"/>
              <a:t>b. Tillgången på </a:t>
            </a:r>
            <a:r>
              <a:rPr lang="sv-SE" dirty="0" err="1"/>
              <a:t>mevalonat</a:t>
            </a:r>
            <a:r>
              <a:rPr lang="sv-SE" dirty="0"/>
              <a:t> </a:t>
            </a:r>
          </a:p>
          <a:p>
            <a:r>
              <a:rPr lang="sv-SE" dirty="0"/>
              <a:t>c. Tillgången på kolesterol </a:t>
            </a:r>
          </a:p>
          <a:p>
            <a:r>
              <a:rPr lang="sv-SE" dirty="0"/>
              <a:t>d. Tillgången på acetyl - </a:t>
            </a:r>
            <a:r>
              <a:rPr lang="sv-SE" dirty="0" err="1"/>
              <a:t>CoA</a:t>
            </a:r>
            <a:r>
              <a:rPr lang="sv-SE" dirty="0"/>
              <a:t> </a:t>
            </a:r>
          </a:p>
          <a:p>
            <a:endParaRPr lang="sv-SE" dirty="0"/>
          </a:p>
        </p:txBody>
      </p:sp>
    </p:spTree>
    <p:extLst>
      <p:ext uri="{BB962C8B-B14F-4D97-AF65-F5344CB8AC3E}">
        <p14:creationId xmlns:p14="http://schemas.microsoft.com/office/powerpoint/2010/main" val="176841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a:xfrm>
            <a:off x="838200" y="1210962"/>
            <a:ext cx="10515600" cy="4966001"/>
          </a:xfrm>
        </p:spPr>
        <p:txBody>
          <a:bodyPr/>
          <a:lstStyle/>
          <a:p>
            <a:r>
              <a:rPr lang="sv-SE" b="1" dirty="0"/>
              <a:t>Fråga 25 (1 poäng ) : </a:t>
            </a:r>
            <a:endParaRPr lang="sv-SE" dirty="0"/>
          </a:p>
          <a:p>
            <a:r>
              <a:rPr lang="sv-SE" dirty="0"/>
              <a:t>Vitamin B6 behövs för nedbrytning av (ett alternativ är korrekt): </a:t>
            </a:r>
          </a:p>
          <a:p>
            <a:r>
              <a:rPr lang="sv-SE" dirty="0"/>
              <a:t>A) kolesterol </a:t>
            </a:r>
          </a:p>
          <a:p>
            <a:r>
              <a:rPr lang="sv-SE" dirty="0"/>
              <a:t>B) </a:t>
            </a:r>
            <a:r>
              <a:rPr lang="sv-SE" dirty="0" err="1"/>
              <a:t>serin</a:t>
            </a:r>
            <a:r>
              <a:rPr lang="sv-SE" dirty="0"/>
              <a:t> (en av de 20 aminosyror som är byggstenar i proteiner)</a:t>
            </a:r>
          </a:p>
          <a:p>
            <a:r>
              <a:rPr lang="sv-SE" dirty="0"/>
              <a:t>C) </a:t>
            </a:r>
            <a:r>
              <a:rPr lang="sv-SE" dirty="0" err="1"/>
              <a:t>pyruvat</a:t>
            </a:r>
            <a:r>
              <a:rPr lang="sv-SE" dirty="0"/>
              <a:t> </a:t>
            </a:r>
          </a:p>
          <a:p>
            <a:r>
              <a:rPr lang="sv-SE" dirty="0"/>
              <a:t>D) glykogen </a:t>
            </a:r>
          </a:p>
          <a:p>
            <a:r>
              <a:rPr lang="sv-SE" dirty="0"/>
              <a:t>E) palmitinsyra </a:t>
            </a:r>
          </a:p>
        </p:txBody>
      </p:sp>
    </p:spTree>
    <p:extLst>
      <p:ext uri="{BB962C8B-B14F-4D97-AF65-F5344CB8AC3E}">
        <p14:creationId xmlns:p14="http://schemas.microsoft.com/office/powerpoint/2010/main" val="189492717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51561605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En kemisk reaktion sker om </a:t>
            </a:r>
          </a:p>
          <a:p>
            <a:r>
              <a:rPr lang="sv-SE" dirty="0"/>
              <a:t>Alternativ: </a:t>
            </a:r>
          </a:p>
          <a:p>
            <a:r>
              <a:rPr lang="sv-SE" dirty="0"/>
              <a:t>a. Temperaturen är hög </a:t>
            </a:r>
          </a:p>
          <a:p>
            <a:r>
              <a:rPr lang="sv-SE" dirty="0"/>
              <a:t>b. Reaktionen är i jämvikt </a:t>
            </a:r>
          </a:p>
          <a:p>
            <a:r>
              <a:rPr lang="sv-SE" dirty="0"/>
              <a:t>c. Reaktionen är inte i jämvikt </a:t>
            </a:r>
          </a:p>
          <a:p>
            <a:r>
              <a:rPr lang="sv-SE" dirty="0"/>
              <a:t>d. </a:t>
            </a:r>
            <a:r>
              <a:rPr lang="sv-SE" dirty="0" err="1"/>
              <a:t>Gibbs</a:t>
            </a:r>
            <a:r>
              <a:rPr lang="sv-SE" dirty="0"/>
              <a:t> fria energi för reaktionen är större än noll </a:t>
            </a:r>
          </a:p>
          <a:p>
            <a:endParaRPr lang="sv-SE" dirty="0"/>
          </a:p>
        </p:txBody>
      </p:sp>
    </p:spTree>
    <p:extLst>
      <p:ext uri="{BB962C8B-B14F-4D97-AF65-F5344CB8AC3E}">
        <p14:creationId xmlns:p14="http://schemas.microsoft.com/office/powerpoint/2010/main" val="171888567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136155389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39 (1 poäng) : </a:t>
            </a:r>
            <a:r>
              <a:rPr lang="sv-SE" dirty="0"/>
              <a:t>Vid en kemisk reaktion </a:t>
            </a:r>
          </a:p>
          <a:p>
            <a:r>
              <a:rPr lang="sv-SE" dirty="0"/>
              <a:t>Alternativ: </a:t>
            </a:r>
          </a:p>
          <a:p>
            <a:r>
              <a:rPr lang="sv-SE" dirty="0"/>
              <a:t>a. Ökar alltid entropin i reaktionerna (systemet) </a:t>
            </a:r>
          </a:p>
          <a:p>
            <a:r>
              <a:rPr lang="sv-SE" dirty="0"/>
              <a:t>b. Minskar alltid entropin i reaktionen (systemet) </a:t>
            </a:r>
          </a:p>
          <a:p>
            <a:r>
              <a:rPr lang="sv-SE" dirty="0"/>
              <a:t>c. Frigörs alltid värme </a:t>
            </a:r>
          </a:p>
          <a:p>
            <a:r>
              <a:rPr lang="sv-SE" dirty="0"/>
              <a:t>d. Frigörs alltid energi </a:t>
            </a:r>
          </a:p>
          <a:p>
            <a:endParaRPr lang="sv-SE" dirty="0"/>
          </a:p>
        </p:txBody>
      </p:sp>
    </p:spTree>
    <p:extLst>
      <p:ext uri="{BB962C8B-B14F-4D97-AF65-F5344CB8AC3E}">
        <p14:creationId xmlns:p14="http://schemas.microsoft.com/office/powerpoint/2010/main" val="168794966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D</a:t>
            </a:r>
          </a:p>
        </p:txBody>
      </p:sp>
    </p:spTree>
    <p:extLst>
      <p:ext uri="{BB962C8B-B14F-4D97-AF65-F5344CB8AC3E}">
        <p14:creationId xmlns:p14="http://schemas.microsoft.com/office/powerpoint/2010/main" val="111105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B </a:t>
            </a:r>
          </a:p>
        </p:txBody>
      </p:sp>
    </p:spTree>
    <p:extLst>
      <p:ext uri="{BB962C8B-B14F-4D97-AF65-F5344CB8AC3E}">
        <p14:creationId xmlns:p14="http://schemas.microsoft.com/office/powerpoint/2010/main" val="93690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26 (1 poäng) : </a:t>
            </a:r>
            <a:endParaRPr lang="sv-SE" dirty="0"/>
          </a:p>
          <a:p>
            <a:r>
              <a:rPr lang="sv-SE" dirty="0"/>
              <a:t>I en vattenlösning interagerar följande typer av molekyler kraftig med varandra (dvs det krävs mycket energi för att sära på molekylerna). Ett alternativ är korrekt. </a:t>
            </a:r>
          </a:p>
          <a:p>
            <a:r>
              <a:rPr lang="sv-SE" dirty="0"/>
              <a:t>A) </a:t>
            </a:r>
            <a:r>
              <a:rPr lang="sv-SE" dirty="0" err="1"/>
              <a:t>opolära</a:t>
            </a:r>
            <a:r>
              <a:rPr lang="sv-SE" dirty="0"/>
              <a:t> med </a:t>
            </a:r>
            <a:r>
              <a:rPr lang="sv-SE" dirty="0" err="1"/>
              <a:t>opolära</a:t>
            </a:r>
            <a:r>
              <a:rPr lang="sv-SE" dirty="0"/>
              <a:t> molekyler </a:t>
            </a:r>
          </a:p>
          <a:p>
            <a:r>
              <a:rPr lang="sv-SE" dirty="0"/>
              <a:t>B) polära med polära molekyler </a:t>
            </a:r>
          </a:p>
          <a:p>
            <a:r>
              <a:rPr lang="sv-SE" dirty="0"/>
              <a:t>C) polära med </a:t>
            </a:r>
            <a:r>
              <a:rPr lang="sv-SE" dirty="0" err="1"/>
              <a:t>opolära</a:t>
            </a:r>
            <a:r>
              <a:rPr lang="sv-SE" dirty="0"/>
              <a:t> molekyler </a:t>
            </a:r>
          </a:p>
          <a:p>
            <a:r>
              <a:rPr lang="sv-SE" dirty="0"/>
              <a:t>D) endast kovalenta bindningar kan hålla ihop molekyler i en vattenlösning </a:t>
            </a:r>
          </a:p>
          <a:p>
            <a:endParaRPr lang="sv-SE" dirty="0"/>
          </a:p>
        </p:txBody>
      </p:sp>
    </p:spTree>
    <p:extLst>
      <p:ext uri="{BB962C8B-B14F-4D97-AF65-F5344CB8AC3E}">
        <p14:creationId xmlns:p14="http://schemas.microsoft.com/office/powerpoint/2010/main" val="1206497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A) T.ex. fetter. Vatten är polära och är mer attraherade av varandra än av fettet.</a:t>
            </a:r>
          </a:p>
        </p:txBody>
      </p:sp>
    </p:spTree>
    <p:extLst>
      <p:ext uri="{BB962C8B-B14F-4D97-AF65-F5344CB8AC3E}">
        <p14:creationId xmlns:p14="http://schemas.microsoft.com/office/powerpoint/2010/main" val="1063963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27 (1 poäng) : </a:t>
            </a:r>
            <a:endParaRPr lang="sv-SE" dirty="0"/>
          </a:p>
          <a:p>
            <a:r>
              <a:rPr lang="sv-SE" dirty="0"/>
              <a:t>Vilken av följande metaboliter minskar mest i koncentration vid anaerob glykolys, i en muskelcell? </a:t>
            </a:r>
          </a:p>
          <a:p>
            <a:r>
              <a:rPr lang="sv-SE" dirty="0"/>
              <a:t>A) glukos </a:t>
            </a:r>
          </a:p>
          <a:p>
            <a:r>
              <a:rPr lang="sv-SE" dirty="0"/>
              <a:t>B) ATP </a:t>
            </a:r>
          </a:p>
          <a:p>
            <a:r>
              <a:rPr lang="sv-SE" dirty="0"/>
              <a:t>C) </a:t>
            </a:r>
            <a:r>
              <a:rPr lang="sv-SE" dirty="0" err="1"/>
              <a:t>pyruvat</a:t>
            </a:r>
            <a:r>
              <a:rPr lang="sv-SE" dirty="0"/>
              <a:t> </a:t>
            </a:r>
          </a:p>
          <a:p>
            <a:r>
              <a:rPr lang="sv-SE" dirty="0"/>
              <a:t>D) NAD + </a:t>
            </a:r>
          </a:p>
          <a:p>
            <a:r>
              <a:rPr lang="sv-SE" dirty="0"/>
              <a:t>E) NADPH </a:t>
            </a:r>
          </a:p>
          <a:p>
            <a:endParaRPr lang="sv-SE" dirty="0"/>
          </a:p>
        </p:txBody>
      </p:sp>
    </p:spTree>
    <p:extLst>
      <p:ext uri="{BB962C8B-B14F-4D97-AF65-F5344CB8AC3E}">
        <p14:creationId xmlns:p14="http://schemas.microsoft.com/office/powerpoint/2010/main" val="401958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D) NAD+ tar slut och måste återbildas genom att göra om </a:t>
            </a:r>
            <a:r>
              <a:rPr lang="sv-SE" dirty="0" err="1"/>
              <a:t>pyruvat</a:t>
            </a:r>
            <a:r>
              <a:rPr lang="sv-SE" dirty="0"/>
              <a:t> till laktat. Detta skapar bara 2 ATP per glukos vilket är endast 5% av dess fulla potential (genom </a:t>
            </a:r>
            <a:r>
              <a:rPr lang="sv-SE" dirty="0" err="1"/>
              <a:t>citronsyracykeln</a:t>
            </a:r>
            <a:r>
              <a:rPr lang="sv-SE" dirty="0"/>
              <a:t> samt ETC)</a:t>
            </a:r>
            <a:endParaRPr lang="sv-SE" b="1" dirty="0"/>
          </a:p>
        </p:txBody>
      </p:sp>
    </p:spTree>
    <p:extLst>
      <p:ext uri="{BB962C8B-B14F-4D97-AF65-F5344CB8AC3E}">
        <p14:creationId xmlns:p14="http://schemas.microsoft.com/office/powerpoint/2010/main" val="1880826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16 (4 poäng) : </a:t>
            </a:r>
            <a:endParaRPr lang="sv-SE" dirty="0"/>
          </a:p>
          <a:p>
            <a:r>
              <a:rPr lang="sv-SE" dirty="0"/>
              <a:t>Normalt när koncentrationen av ATP sjunker i en cell ökar oxidationen av glukos. Förklara hur en minskad koncentration av ATP ökar oxidation av glukos. </a:t>
            </a:r>
          </a:p>
          <a:p>
            <a:endParaRPr lang="sv-SE" dirty="0"/>
          </a:p>
        </p:txBody>
      </p:sp>
    </p:spTree>
    <p:extLst>
      <p:ext uri="{BB962C8B-B14F-4D97-AF65-F5344CB8AC3E}">
        <p14:creationId xmlns:p14="http://schemas.microsoft.com/office/powerpoint/2010/main" val="877973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28 (1 poäng ) : </a:t>
            </a:r>
            <a:endParaRPr lang="sv-SE" dirty="0"/>
          </a:p>
          <a:p>
            <a:r>
              <a:rPr lang="sv-SE" dirty="0"/>
              <a:t>Vilket hormon är viktigast för att stimulera saltsyrasekretion i magsäcken? </a:t>
            </a:r>
          </a:p>
          <a:p>
            <a:r>
              <a:rPr lang="sv-SE" dirty="0"/>
              <a:t>A) </a:t>
            </a:r>
            <a:r>
              <a:rPr lang="sv-SE" dirty="0" err="1"/>
              <a:t>cholecystokinin</a:t>
            </a:r>
            <a:r>
              <a:rPr lang="sv-SE" dirty="0"/>
              <a:t> </a:t>
            </a:r>
          </a:p>
          <a:p>
            <a:r>
              <a:rPr lang="sv-SE" dirty="0"/>
              <a:t>B) peptid YY </a:t>
            </a:r>
          </a:p>
          <a:p>
            <a:r>
              <a:rPr lang="sv-SE" dirty="0"/>
              <a:t>C) </a:t>
            </a:r>
            <a:r>
              <a:rPr lang="sv-SE" dirty="0" err="1"/>
              <a:t>sekretin</a:t>
            </a:r>
            <a:r>
              <a:rPr lang="sv-SE" dirty="0"/>
              <a:t> </a:t>
            </a:r>
          </a:p>
          <a:p>
            <a:r>
              <a:rPr lang="sv-SE" dirty="0"/>
              <a:t>D) </a:t>
            </a:r>
            <a:r>
              <a:rPr lang="sv-SE" dirty="0" err="1"/>
              <a:t>ghrelin</a:t>
            </a:r>
            <a:r>
              <a:rPr lang="sv-SE" dirty="0"/>
              <a:t> </a:t>
            </a:r>
          </a:p>
          <a:p>
            <a:r>
              <a:rPr lang="sv-SE" dirty="0"/>
              <a:t>E) </a:t>
            </a:r>
            <a:r>
              <a:rPr lang="sv-SE" dirty="0" err="1"/>
              <a:t>gastrin</a:t>
            </a:r>
            <a:r>
              <a:rPr lang="sv-SE" dirty="0"/>
              <a:t> </a:t>
            </a:r>
          </a:p>
          <a:p>
            <a:endParaRPr lang="sv-SE" dirty="0"/>
          </a:p>
        </p:txBody>
      </p:sp>
    </p:spTree>
    <p:extLst>
      <p:ext uri="{BB962C8B-B14F-4D97-AF65-F5344CB8AC3E}">
        <p14:creationId xmlns:p14="http://schemas.microsoft.com/office/powerpoint/2010/main" val="1952497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E) </a:t>
            </a:r>
            <a:r>
              <a:rPr lang="sv-SE" dirty="0" err="1"/>
              <a:t>Gastrin</a:t>
            </a:r>
            <a:r>
              <a:rPr lang="sv-SE" dirty="0"/>
              <a:t> är ett </a:t>
            </a:r>
            <a:r>
              <a:rPr lang="sv-SE" dirty="0" err="1"/>
              <a:t>gastrointestinalt</a:t>
            </a:r>
            <a:r>
              <a:rPr lang="sv-SE" dirty="0"/>
              <a:t> hormon som signalerar till magsäckens celler, epitelceller, att utsöndra </a:t>
            </a:r>
            <a:r>
              <a:rPr lang="sv-SE" b="1" dirty="0"/>
              <a:t>magsaft</a:t>
            </a:r>
            <a:r>
              <a:rPr lang="sv-SE" dirty="0"/>
              <a:t> (saltsyra och </a:t>
            </a:r>
            <a:r>
              <a:rPr lang="sv-SE" dirty="0" err="1"/>
              <a:t>pepsinogen</a:t>
            </a:r>
            <a:r>
              <a:rPr lang="sv-SE" dirty="0"/>
              <a:t>)</a:t>
            </a:r>
          </a:p>
        </p:txBody>
      </p:sp>
    </p:spTree>
    <p:extLst>
      <p:ext uri="{BB962C8B-B14F-4D97-AF65-F5344CB8AC3E}">
        <p14:creationId xmlns:p14="http://schemas.microsoft.com/office/powerpoint/2010/main" val="2081541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29 (1 poäng) : </a:t>
            </a:r>
            <a:endParaRPr lang="sv-SE" dirty="0"/>
          </a:p>
          <a:p>
            <a:r>
              <a:rPr lang="sv-SE" dirty="0"/>
              <a:t>Vilka tre av följande funktioner har gallsalterna under fettdigestionen? </a:t>
            </a:r>
          </a:p>
          <a:p>
            <a:r>
              <a:rPr lang="sv-SE" dirty="0"/>
              <a:t>A) emulgera födans fett </a:t>
            </a:r>
          </a:p>
          <a:p>
            <a:r>
              <a:rPr lang="sv-SE" dirty="0"/>
              <a:t>B) aktivera pankreaslipaset </a:t>
            </a:r>
          </a:p>
          <a:p>
            <a:r>
              <a:rPr lang="sv-SE" dirty="0"/>
              <a:t>C) aktivera co - </a:t>
            </a:r>
            <a:r>
              <a:rPr lang="sv-SE" dirty="0" err="1"/>
              <a:t>lipaset</a:t>
            </a:r>
            <a:r>
              <a:rPr lang="sv-SE" dirty="0"/>
              <a:t> </a:t>
            </a:r>
          </a:p>
          <a:p>
            <a:r>
              <a:rPr lang="sv-SE" dirty="0"/>
              <a:t>D) öka ytan för pankreaslipaset att verka på </a:t>
            </a:r>
          </a:p>
          <a:p>
            <a:r>
              <a:rPr lang="sv-SE" dirty="0"/>
              <a:t>E) transportera fettsyror </a:t>
            </a:r>
          </a:p>
          <a:p>
            <a:endParaRPr lang="sv-SE" dirty="0"/>
          </a:p>
        </p:txBody>
      </p:sp>
    </p:spTree>
    <p:extLst>
      <p:ext uri="{BB962C8B-B14F-4D97-AF65-F5344CB8AC3E}">
        <p14:creationId xmlns:p14="http://schemas.microsoft.com/office/powerpoint/2010/main" val="742635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a:t>
            </a:r>
            <a:br>
              <a:rPr lang="sv-SE" dirty="0"/>
            </a:br>
            <a:r>
              <a:rPr lang="sv-SE" dirty="0"/>
              <a:t>A, D, E</a:t>
            </a:r>
          </a:p>
          <a:p>
            <a:endParaRPr lang="sv-SE" dirty="0"/>
          </a:p>
          <a:p>
            <a:r>
              <a:rPr lang="sv-SE" dirty="0"/>
              <a:t>Gallan innehåller stora mängder gallsalter som har förmågan att </a:t>
            </a:r>
            <a:r>
              <a:rPr lang="sv-SE" b="1" dirty="0"/>
              <a:t>emulgera</a:t>
            </a:r>
            <a:r>
              <a:rPr lang="sv-SE" dirty="0"/>
              <a:t> fettsyror. Med det menas att fettets starka ytspänning bryts och fettsyran löses i vattnet, de stora klumpar av fett som når tolvfingertarmen löses således upp i mikroskopiska fettdroppar som i sin tur kan angripas av </a:t>
            </a:r>
            <a:r>
              <a:rPr lang="sv-SE" b="1" dirty="0"/>
              <a:t>lipaser</a:t>
            </a:r>
          </a:p>
        </p:txBody>
      </p:sp>
    </p:spTree>
    <p:extLst>
      <p:ext uri="{BB962C8B-B14F-4D97-AF65-F5344CB8AC3E}">
        <p14:creationId xmlns:p14="http://schemas.microsoft.com/office/powerpoint/2010/main" val="292160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20000"/>
          </a:bodyPr>
          <a:lstStyle/>
          <a:p>
            <a:r>
              <a:rPr lang="sv-SE" b="1" dirty="0"/>
              <a:t>Fråga 30 (1 poäng ) : </a:t>
            </a:r>
            <a:endParaRPr lang="sv-SE" dirty="0"/>
          </a:p>
          <a:p>
            <a:r>
              <a:rPr lang="sv-SE" dirty="0"/>
              <a:t>Vad gäller för NAD + /NADH och NADP + /NADPH? </a:t>
            </a:r>
          </a:p>
          <a:p>
            <a:r>
              <a:rPr lang="sv-SE" dirty="0"/>
              <a:t>A) NAD + /NADH ingår huvudsakligen i </a:t>
            </a:r>
            <a:r>
              <a:rPr lang="sv-SE" dirty="0" err="1"/>
              <a:t>katabola</a:t>
            </a:r>
            <a:r>
              <a:rPr lang="sv-SE" dirty="0"/>
              <a:t> och NADP + /NADPH i anabola reaktionsvägar </a:t>
            </a:r>
          </a:p>
          <a:p>
            <a:r>
              <a:rPr lang="sv-SE" dirty="0"/>
              <a:t>B) NAD + /NADH ingår huvudsakligen i anabola och NADP + /NADPH i </a:t>
            </a:r>
            <a:r>
              <a:rPr lang="sv-SE" dirty="0" err="1"/>
              <a:t>katabola</a:t>
            </a:r>
            <a:r>
              <a:rPr lang="sv-SE" dirty="0"/>
              <a:t> reaktionsvägar </a:t>
            </a:r>
          </a:p>
          <a:p>
            <a:r>
              <a:rPr lang="sv-SE" dirty="0"/>
              <a:t>C) NAD + /NADH och NADP + /NADPH är utbytbara i anabola reaktionsvägar </a:t>
            </a:r>
          </a:p>
          <a:p>
            <a:r>
              <a:rPr lang="sv-SE" dirty="0"/>
              <a:t>D) NAD + /NADH och NADP + /NADPH är utbytbara i </a:t>
            </a:r>
            <a:r>
              <a:rPr lang="sv-SE" dirty="0" err="1"/>
              <a:t>katabola</a:t>
            </a:r>
            <a:r>
              <a:rPr lang="sv-SE" dirty="0"/>
              <a:t> reaktionsvägar </a:t>
            </a:r>
          </a:p>
          <a:p>
            <a:r>
              <a:rPr lang="sv-SE" dirty="0"/>
              <a:t>E) NAD + /NADH och NADP + /NADPH är inte viktiga för vare sig anabola eller </a:t>
            </a:r>
            <a:r>
              <a:rPr lang="sv-SE" dirty="0" err="1"/>
              <a:t>katabola</a:t>
            </a:r>
            <a:r>
              <a:rPr lang="sv-SE" dirty="0"/>
              <a:t> reaktionsvägar </a:t>
            </a:r>
          </a:p>
          <a:p>
            <a:endParaRPr lang="sv-SE" dirty="0"/>
          </a:p>
        </p:txBody>
      </p:sp>
    </p:spTree>
    <p:extLst>
      <p:ext uri="{BB962C8B-B14F-4D97-AF65-F5344CB8AC3E}">
        <p14:creationId xmlns:p14="http://schemas.microsoft.com/office/powerpoint/2010/main" val="1771336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A) NAD+, NADH är aktiva i </a:t>
            </a:r>
            <a:r>
              <a:rPr lang="sv-SE" dirty="0" err="1"/>
              <a:t>bla</a:t>
            </a:r>
            <a:r>
              <a:rPr lang="sv-SE" dirty="0"/>
              <a:t>. Citroncykeln, elektrontransportkedjan osv </a:t>
            </a:r>
            <a:r>
              <a:rPr lang="sv-SE" dirty="0" err="1"/>
              <a:t>osv</a:t>
            </a:r>
            <a:r>
              <a:rPr lang="sv-SE" dirty="0"/>
              <a:t> vilka är </a:t>
            </a:r>
            <a:r>
              <a:rPr lang="sv-SE" dirty="0" err="1"/>
              <a:t>katabola</a:t>
            </a:r>
            <a:r>
              <a:rPr lang="sv-SE" dirty="0"/>
              <a:t>.</a:t>
            </a:r>
          </a:p>
        </p:txBody>
      </p:sp>
    </p:spTree>
    <p:extLst>
      <p:ext uri="{BB962C8B-B14F-4D97-AF65-F5344CB8AC3E}">
        <p14:creationId xmlns:p14="http://schemas.microsoft.com/office/powerpoint/2010/main" val="289883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31 (1 poäng) : </a:t>
            </a:r>
            <a:endParaRPr lang="sv-SE" dirty="0"/>
          </a:p>
          <a:p>
            <a:r>
              <a:rPr lang="sv-SE" dirty="0"/>
              <a:t>Vilka fyra påståenden gäller för “transaminering”? </a:t>
            </a:r>
          </a:p>
          <a:p>
            <a:r>
              <a:rPr lang="sv-SE" dirty="0"/>
              <a:t>A) Det är en process i nedbrytningen av aminosyror </a:t>
            </a:r>
          </a:p>
          <a:p>
            <a:r>
              <a:rPr lang="sv-SE" dirty="0"/>
              <a:t>B) Det är en process i syntes av aminosyror </a:t>
            </a:r>
          </a:p>
          <a:p>
            <a:r>
              <a:rPr lang="sv-SE" dirty="0"/>
              <a:t>C) Det är en process i </a:t>
            </a:r>
            <a:r>
              <a:rPr lang="sv-SE" dirty="0" err="1"/>
              <a:t>anapleros</a:t>
            </a:r>
            <a:r>
              <a:rPr lang="sv-SE" dirty="0"/>
              <a:t> </a:t>
            </a:r>
          </a:p>
          <a:p>
            <a:r>
              <a:rPr lang="sv-SE" dirty="0"/>
              <a:t>D) Det är en irreversibel process </a:t>
            </a:r>
          </a:p>
          <a:p>
            <a:r>
              <a:rPr lang="sv-SE" dirty="0"/>
              <a:t>E) Det bildas en aminosyra </a:t>
            </a:r>
          </a:p>
          <a:p>
            <a:endParaRPr lang="sv-SE" dirty="0"/>
          </a:p>
        </p:txBody>
      </p:sp>
    </p:spTree>
    <p:extLst>
      <p:ext uri="{BB962C8B-B14F-4D97-AF65-F5344CB8AC3E}">
        <p14:creationId xmlns:p14="http://schemas.microsoft.com/office/powerpoint/2010/main" val="1760628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Svar: A,B,C,E </a:t>
            </a:r>
            <a:endParaRPr lang="sv-SE" dirty="0"/>
          </a:p>
          <a:p>
            <a:endParaRPr lang="sv-SE" dirty="0"/>
          </a:p>
        </p:txBody>
      </p:sp>
    </p:spTree>
    <p:extLst>
      <p:ext uri="{BB962C8B-B14F-4D97-AF65-F5344CB8AC3E}">
        <p14:creationId xmlns:p14="http://schemas.microsoft.com/office/powerpoint/2010/main" val="700800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32 (1 poäng ) : </a:t>
            </a:r>
            <a:endParaRPr lang="sv-SE" dirty="0"/>
          </a:p>
          <a:p>
            <a:r>
              <a:rPr lang="sv-SE" dirty="0"/>
              <a:t>Vilka två av följande molekyler är monosackarider? </a:t>
            </a:r>
          </a:p>
          <a:p>
            <a:r>
              <a:rPr lang="sv-SE" dirty="0"/>
              <a:t>A) </a:t>
            </a:r>
            <a:r>
              <a:rPr lang="sv-SE" dirty="0" err="1"/>
              <a:t>mannos</a:t>
            </a:r>
            <a:r>
              <a:rPr lang="sv-SE" dirty="0"/>
              <a:t> </a:t>
            </a:r>
          </a:p>
          <a:p>
            <a:r>
              <a:rPr lang="sv-SE" dirty="0"/>
              <a:t>B) sackaros </a:t>
            </a:r>
          </a:p>
          <a:p>
            <a:r>
              <a:rPr lang="sv-SE" dirty="0"/>
              <a:t>C) galaktos </a:t>
            </a:r>
          </a:p>
          <a:p>
            <a:r>
              <a:rPr lang="sv-SE" dirty="0"/>
              <a:t>D) laktos </a:t>
            </a:r>
          </a:p>
          <a:p>
            <a:r>
              <a:rPr lang="sv-SE" dirty="0"/>
              <a:t>E) radon </a:t>
            </a:r>
          </a:p>
          <a:p>
            <a:endParaRPr lang="sv-SE" dirty="0"/>
          </a:p>
        </p:txBody>
      </p:sp>
    </p:spTree>
    <p:extLst>
      <p:ext uri="{BB962C8B-B14F-4D97-AF65-F5344CB8AC3E}">
        <p14:creationId xmlns:p14="http://schemas.microsoft.com/office/powerpoint/2010/main" val="1553851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Svar A och C</a:t>
            </a:r>
          </a:p>
          <a:p>
            <a:r>
              <a:rPr lang="sv-SE" dirty="0"/>
              <a:t>D är en </a:t>
            </a:r>
            <a:r>
              <a:rPr lang="sv-SE" dirty="0" err="1"/>
              <a:t>disackarid</a:t>
            </a:r>
            <a:r>
              <a:rPr lang="sv-SE" dirty="0"/>
              <a:t> av glukos och galaktos</a:t>
            </a:r>
          </a:p>
        </p:txBody>
      </p:sp>
    </p:spTree>
    <p:extLst>
      <p:ext uri="{BB962C8B-B14F-4D97-AF65-F5344CB8AC3E}">
        <p14:creationId xmlns:p14="http://schemas.microsoft.com/office/powerpoint/2010/main" val="32218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När ATP sjunker </a:t>
            </a:r>
            <a:r>
              <a:rPr lang="sv-SE" b="1" dirty="0"/>
              <a:t>minskar feedback - hämningen av glykolysen </a:t>
            </a:r>
            <a:r>
              <a:rPr lang="sv-SE" dirty="0"/>
              <a:t>och </a:t>
            </a:r>
            <a:r>
              <a:rPr lang="sv-SE" b="1" dirty="0" err="1"/>
              <a:t>citronsyracykeln</a:t>
            </a:r>
            <a:r>
              <a:rPr lang="sv-SE" dirty="0"/>
              <a:t>. Samtidigt som ATP sjunker </a:t>
            </a:r>
            <a:r>
              <a:rPr lang="sv-SE" b="1" dirty="0"/>
              <a:t>ökar ADP och AMP</a:t>
            </a:r>
            <a:r>
              <a:rPr lang="sv-SE" dirty="0"/>
              <a:t>. </a:t>
            </a:r>
            <a:r>
              <a:rPr lang="sv-SE" b="1" dirty="0"/>
              <a:t>AMP aktiverar glykolysen</a:t>
            </a:r>
            <a:r>
              <a:rPr lang="sv-SE" dirty="0"/>
              <a:t>. Dessutom sätter elektrontransportkedjan </a:t>
            </a:r>
            <a:r>
              <a:rPr lang="sv-SE" b="1" dirty="0"/>
              <a:t>igång att producera ATP från det AMP </a:t>
            </a:r>
            <a:r>
              <a:rPr lang="sv-SE" dirty="0"/>
              <a:t>som blivit tillgängligt, då oxideras också NADH+H + till NAD och FADH 2 till FAD så att β - oxidationen och </a:t>
            </a:r>
            <a:r>
              <a:rPr lang="sv-SE" dirty="0" err="1"/>
              <a:t>citronsyracykeln</a:t>
            </a:r>
            <a:r>
              <a:rPr lang="sv-SE" dirty="0"/>
              <a:t> kan gå igång. På så sätt ökar förbränningen av både glukos och fettsyror. </a:t>
            </a:r>
          </a:p>
          <a:p>
            <a:endParaRPr lang="sv-SE" dirty="0"/>
          </a:p>
        </p:txBody>
      </p:sp>
    </p:spTree>
    <p:extLst>
      <p:ext uri="{BB962C8B-B14F-4D97-AF65-F5344CB8AC3E}">
        <p14:creationId xmlns:p14="http://schemas.microsoft.com/office/powerpoint/2010/main" val="691792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a:buFont typeface="Arial" panose="020B0604020202020204" pitchFamily="34" charset="0"/>
              <a:buChar char="•"/>
            </a:pPr>
            <a:r>
              <a:rPr lang="sv-SE" b="1" dirty="0"/>
              <a:t>Fråga 1 (2 poäng): </a:t>
            </a:r>
            <a:r>
              <a:rPr lang="sv-SE" dirty="0"/>
              <a:t>Beskriv på cellulär och molekylär nivå hur </a:t>
            </a:r>
            <a:r>
              <a:rPr lang="sv-SE" b="1" dirty="0"/>
              <a:t>magsyra</a:t>
            </a:r>
            <a:r>
              <a:rPr lang="sv-SE" dirty="0"/>
              <a:t> bildas i ventrikeln. </a:t>
            </a:r>
          </a:p>
          <a:p>
            <a:endParaRPr lang="sv-SE" dirty="0"/>
          </a:p>
        </p:txBody>
      </p:sp>
    </p:spTree>
    <p:extLst>
      <p:ext uri="{BB962C8B-B14F-4D97-AF65-F5344CB8AC3E}">
        <p14:creationId xmlns:p14="http://schemas.microsoft.com/office/powerpoint/2010/main" val="1451939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Magsäcksslemhinnans </a:t>
            </a:r>
            <a:r>
              <a:rPr lang="sv-SE" b="1" dirty="0"/>
              <a:t>parietalceller</a:t>
            </a:r>
            <a:r>
              <a:rPr lang="sv-SE" dirty="0"/>
              <a:t> har i sitt sekretoriska membran så kallade </a:t>
            </a:r>
            <a:r>
              <a:rPr lang="sv-SE" b="1" dirty="0"/>
              <a:t>protontransportörer; H + /K + </a:t>
            </a:r>
            <a:r>
              <a:rPr lang="sv-SE" b="1" dirty="0" err="1"/>
              <a:t>ATPas</a:t>
            </a:r>
            <a:r>
              <a:rPr lang="sv-SE" dirty="0"/>
              <a:t>. De pumpar ut protoner i utbyte mot kalium. </a:t>
            </a:r>
            <a:r>
              <a:rPr lang="sv-SE" b="1" dirty="0"/>
              <a:t>Via kloridkanaler pumpas även kloridjoner ut</a:t>
            </a:r>
            <a:r>
              <a:rPr lang="sv-SE" dirty="0"/>
              <a:t>. Saltsyra ackumuleras på utsidan av parietalcellerna vilket sänker pH . Parietalcellerna regleras av signalsubstanser såsom </a:t>
            </a:r>
            <a:r>
              <a:rPr lang="sv-SE" b="1" dirty="0"/>
              <a:t>histamin och </a:t>
            </a:r>
            <a:r>
              <a:rPr lang="sv-SE" b="1" dirty="0" err="1"/>
              <a:t>gastrin</a:t>
            </a:r>
            <a:r>
              <a:rPr lang="sv-SE" dirty="0"/>
              <a:t>. Sura uppstötningar beror på att ventrikelinnehåll pressas upp från ventrikeln ända upp till svalget. </a:t>
            </a:r>
          </a:p>
          <a:p>
            <a:endParaRPr lang="sv-SE" dirty="0"/>
          </a:p>
        </p:txBody>
      </p:sp>
    </p:spTree>
    <p:extLst>
      <p:ext uri="{BB962C8B-B14F-4D97-AF65-F5344CB8AC3E}">
        <p14:creationId xmlns:p14="http://schemas.microsoft.com/office/powerpoint/2010/main" val="8985125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 (1 poäng): </a:t>
            </a:r>
            <a:r>
              <a:rPr lang="sv-SE" dirty="0"/>
              <a:t>Vad gör att magsäcksinnehållet normalt inte når munhålan och svalget?</a:t>
            </a:r>
          </a:p>
        </p:txBody>
      </p:sp>
    </p:spTree>
    <p:extLst>
      <p:ext uri="{BB962C8B-B14F-4D97-AF65-F5344CB8AC3E}">
        <p14:creationId xmlns:p14="http://schemas.microsoft.com/office/powerpoint/2010/main" val="195892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Den övre magmunnen. Där finns en </a:t>
            </a:r>
            <a:r>
              <a:rPr lang="sv-SE" b="1" dirty="0"/>
              <a:t>ringmuskel</a:t>
            </a:r>
            <a:r>
              <a:rPr lang="sv-SE" dirty="0"/>
              <a:t>, </a:t>
            </a:r>
            <a:r>
              <a:rPr lang="sv-SE" b="1" dirty="0" err="1"/>
              <a:t>cardiasfinktern</a:t>
            </a:r>
            <a:r>
              <a:rPr lang="sv-SE" dirty="0"/>
              <a:t>, som normalt förhindrar mat som nått magsäcken eller annat magsäcksinnehåll att tränga tillbaka ut i matstrupen. </a:t>
            </a:r>
          </a:p>
          <a:p>
            <a:endParaRPr lang="sv-SE" dirty="0"/>
          </a:p>
        </p:txBody>
      </p:sp>
    </p:spTree>
    <p:extLst>
      <p:ext uri="{BB962C8B-B14F-4D97-AF65-F5344CB8AC3E}">
        <p14:creationId xmlns:p14="http://schemas.microsoft.com/office/powerpoint/2010/main" val="2138850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a:bodyPr>
          <a:lstStyle/>
          <a:p>
            <a:r>
              <a:rPr lang="sv-SE" i="1" dirty="0"/>
              <a:t>Vi vet att övervikt och fetma (definition BMI &gt; 30 kg/m 2 ) har blivit allt vanligare i vårt samhälle och medför en rad ohälsoproblem på både kort och lång sikt. Snart sagt alla samhällsområden har en utmaning när det gäller att komma åt denna ökning av övervikt och fetma. Dags - och veckopress svämmar närmast över när det gäller råd om hur man med diet, mentala övningar och fysisk aktivitet ska kunna minska problemen. </a:t>
            </a:r>
            <a:endParaRPr lang="sv-SE" dirty="0"/>
          </a:p>
          <a:p>
            <a:r>
              <a:rPr lang="sv-SE" i="1" dirty="0"/>
              <a:t>Ett problem är den ökande köttkonsumtionen vilken påverkar miljön negativt på många vis. Kan även en ökad konsumtion av kött (protein) vara en del av fetmaproblematiken? </a:t>
            </a:r>
            <a:endParaRPr lang="sv-SE" dirty="0"/>
          </a:p>
          <a:p>
            <a:r>
              <a:rPr lang="sv-SE" b="1" dirty="0"/>
              <a:t>Fråga 8 (5 poäng ): </a:t>
            </a:r>
            <a:r>
              <a:rPr lang="sv-SE" dirty="0"/>
              <a:t>Kan ett stort intag av protein leda till fetma? Beskriv och motivera ditt svar så noga du kan. </a:t>
            </a:r>
          </a:p>
          <a:p>
            <a:endParaRPr lang="sv-SE" dirty="0"/>
          </a:p>
        </p:txBody>
      </p:sp>
    </p:spTree>
    <p:extLst>
      <p:ext uri="{BB962C8B-B14F-4D97-AF65-F5344CB8AC3E}">
        <p14:creationId xmlns:p14="http://schemas.microsoft.com/office/powerpoint/2010/main" val="1621510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718991"/>
            <a:ext cx="10515600" cy="5811838"/>
          </a:xfrm>
        </p:spPr>
        <p:txBody>
          <a:bodyPr>
            <a:normAutofit/>
          </a:bodyPr>
          <a:lstStyle/>
          <a:p>
            <a:r>
              <a:rPr lang="sv-SE" dirty="0"/>
              <a:t>Förslag på svar: </a:t>
            </a:r>
            <a:r>
              <a:rPr lang="sv-SE" dirty="0" err="1"/>
              <a:t>Katabolism</a:t>
            </a:r>
            <a:r>
              <a:rPr lang="sv-SE" dirty="0"/>
              <a:t> av proteiner: Enzymatisk spjälkning till aminosyror i </a:t>
            </a:r>
            <a:r>
              <a:rPr lang="sv-SE" dirty="0" err="1"/>
              <a:t>mag</a:t>
            </a:r>
            <a:r>
              <a:rPr lang="sv-SE" dirty="0"/>
              <a:t> - tarm kanalen. I cellen avskiljande av amingrupp - ureacykeln, olika aminosyror ger </a:t>
            </a:r>
            <a:r>
              <a:rPr lang="sv-SE" dirty="0" err="1"/>
              <a:t>intermediärer</a:t>
            </a:r>
            <a:r>
              <a:rPr lang="sv-SE" dirty="0"/>
              <a:t> som används som substrat antingen i glykolysen eller </a:t>
            </a:r>
            <a:r>
              <a:rPr lang="sv-SE" b="1" dirty="0" err="1"/>
              <a:t>citronsyracykeln</a:t>
            </a:r>
            <a:r>
              <a:rPr lang="sv-SE" dirty="0"/>
              <a:t>. </a:t>
            </a:r>
            <a:r>
              <a:rPr lang="sv-SE" dirty="0" err="1"/>
              <a:t>Glukogena</a:t>
            </a:r>
            <a:r>
              <a:rPr lang="sv-SE" dirty="0"/>
              <a:t> aminosyror ger överskott på </a:t>
            </a:r>
            <a:r>
              <a:rPr lang="sv-SE" dirty="0" err="1"/>
              <a:t>acetylCoA</a:t>
            </a:r>
            <a:r>
              <a:rPr lang="sv-SE" dirty="0"/>
              <a:t> som slussas ut från mitokondrien som citrat. </a:t>
            </a:r>
          </a:p>
          <a:p>
            <a:r>
              <a:rPr lang="sv-SE" dirty="0"/>
              <a:t>Fettsyntes. I </a:t>
            </a:r>
            <a:r>
              <a:rPr lang="sv-SE" dirty="0" err="1"/>
              <a:t>cytosolen</a:t>
            </a:r>
            <a:r>
              <a:rPr lang="sv-SE" dirty="0"/>
              <a:t>: acetyl-</a:t>
            </a:r>
            <a:r>
              <a:rPr lang="sv-SE" dirty="0" err="1"/>
              <a:t>CoA</a:t>
            </a:r>
            <a:r>
              <a:rPr lang="sv-SE" dirty="0"/>
              <a:t> </a:t>
            </a:r>
            <a:r>
              <a:rPr lang="sv-SE" dirty="0">
                <a:effectLst/>
                <a:latin typeface="Wingdings" charset="2"/>
              </a:rPr>
              <a:t> </a:t>
            </a:r>
            <a:r>
              <a:rPr lang="sv-SE" dirty="0" err="1"/>
              <a:t>malonyl</a:t>
            </a:r>
            <a:r>
              <a:rPr lang="sv-SE" dirty="0"/>
              <a:t> - </a:t>
            </a:r>
            <a:r>
              <a:rPr lang="sv-SE" dirty="0" err="1"/>
              <a:t>CoA</a:t>
            </a:r>
            <a:r>
              <a:rPr lang="sv-SE" dirty="0"/>
              <a:t> </a:t>
            </a:r>
            <a:r>
              <a:rPr lang="sv-SE" dirty="0">
                <a:effectLst/>
                <a:latin typeface="Wingdings" charset="2"/>
              </a:rPr>
              <a:t> </a:t>
            </a:r>
            <a:r>
              <a:rPr lang="sv-SE" dirty="0"/>
              <a:t>2 kol från </a:t>
            </a:r>
            <a:r>
              <a:rPr lang="sv-SE" dirty="0" err="1"/>
              <a:t>malonyl</a:t>
            </a:r>
            <a:r>
              <a:rPr lang="sv-SE" dirty="0"/>
              <a:t> - </a:t>
            </a:r>
            <a:r>
              <a:rPr lang="sv-SE" dirty="0" err="1"/>
              <a:t>CoA</a:t>
            </a:r>
            <a:r>
              <a:rPr lang="sv-SE" dirty="0"/>
              <a:t> (+ NADPH) i taget till en växande fettsyra som överförs till fettsyra - </a:t>
            </a:r>
            <a:r>
              <a:rPr lang="sv-SE" dirty="0" err="1"/>
              <a:t>CoA</a:t>
            </a:r>
            <a:r>
              <a:rPr lang="sv-SE" dirty="0"/>
              <a:t> ; glycerol - P (från glykolys) + fettsyra - </a:t>
            </a:r>
            <a:r>
              <a:rPr lang="sv-SE" dirty="0" err="1"/>
              <a:t>CoA</a:t>
            </a:r>
            <a:r>
              <a:rPr lang="sv-SE" dirty="0"/>
              <a:t> </a:t>
            </a:r>
            <a:r>
              <a:rPr lang="sv-SE" dirty="0">
                <a:effectLst/>
                <a:latin typeface="Wingdings" charset="2"/>
              </a:rPr>
              <a:t> </a:t>
            </a:r>
            <a:r>
              <a:rPr lang="sv-SE" b="1" dirty="0" err="1"/>
              <a:t>lysofosfatidinsyra</a:t>
            </a:r>
            <a:r>
              <a:rPr lang="sv-SE" dirty="0"/>
              <a:t>, som + fettsyra - </a:t>
            </a:r>
            <a:r>
              <a:rPr lang="sv-SE" dirty="0" err="1"/>
              <a:t>CoA</a:t>
            </a:r>
            <a:r>
              <a:rPr lang="sv-SE" dirty="0"/>
              <a:t> </a:t>
            </a:r>
            <a:r>
              <a:rPr lang="sv-SE" dirty="0">
                <a:effectLst/>
                <a:latin typeface="Wingdings" charset="2"/>
              </a:rPr>
              <a:t> </a:t>
            </a:r>
            <a:r>
              <a:rPr lang="sv-SE" dirty="0" err="1"/>
              <a:t>fosfatidinsyra</a:t>
            </a:r>
            <a:r>
              <a:rPr lang="sv-SE" dirty="0"/>
              <a:t> </a:t>
            </a:r>
            <a:r>
              <a:rPr lang="sv-SE" dirty="0">
                <a:effectLst/>
                <a:latin typeface="Wingdings" charset="2"/>
              </a:rPr>
              <a:t> </a:t>
            </a:r>
            <a:r>
              <a:rPr lang="sv-SE" dirty="0" err="1"/>
              <a:t>diacylglycerol</a:t>
            </a:r>
            <a:r>
              <a:rPr lang="sv-SE" dirty="0"/>
              <a:t>; som + fettsyra - </a:t>
            </a:r>
            <a:r>
              <a:rPr lang="sv-SE" dirty="0" err="1"/>
              <a:t>CoA</a:t>
            </a:r>
            <a:r>
              <a:rPr lang="sv-SE" dirty="0"/>
              <a:t> </a:t>
            </a:r>
            <a:r>
              <a:rPr lang="sv-SE" dirty="0">
                <a:effectLst/>
                <a:latin typeface="Wingdings" charset="2"/>
              </a:rPr>
              <a:t> </a:t>
            </a:r>
            <a:r>
              <a:rPr lang="sv-SE" dirty="0" err="1"/>
              <a:t>triacylglycerol</a:t>
            </a:r>
            <a:r>
              <a:rPr lang="sv-SE" dirty="0"/>
              <a:t>. </a:t>
            </a:r>
          </a:p>
          <a:p>
            <a:endParaRPr lang="sv-SE" dirty="0"/>
          </a:p>
        </p:txBody>
      </p:sp>
    </p:spTree>
    <p:extLst>
      <p:ext uri="{BB962C8B-B14F-4D97-AF65-F5344CB8AC3E}">
        <p14:creationId xmlns:p14="http://schemas.microsoft.com/office/powerpoint/2010/main" val="1166467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FDDDA1-6027-460A-9913-08AE756DD91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1BBC9132-61C6-4A74-A5BA-6F9BEA827525}"/>
              </a:ext>
            </a:extLst>
          </p:cNvPr>
          <p:cNvSpPr>
            <a:spLocks noGrp="1"/>
          </p:cNvSpPr>
          <p:nvPr>
            <p:ph idx="1"/>
          </p:nvPr>
        </p:nvSpPr>
        <p:spPr/>
        <p:txBody>
          <a:bodyPr>
            <a:normAutofit fontScale="92500"/>
          </a:bodyPr>
          <a:lstStyle/>
          <a:p>
            <a:r>
              <a:rPr lang="sv-SE" i="1" dirty="0"/>
              <a:t>För 10 år sedan slutade Evert att driva jordbruket, smärtan och stelheten i knän och höfter var för påtaglig och hindrade honom i arbetet. Förr i tiden hade han både kor, hästar och höns men nu står ladorna mest och förfaller. Dock sköter han fortfarande potatisskörden och driver upp lite grönsaker i landet. Evert tycker att han har så han klarar sig, han har ju potatislandet och en mikrovågsugn så det är inte så himla svårt. </a:t>
            </a:r>
            <a:endParaRPr lang="sv-SE" dirty="0"/>
          </a:p>
          <a:p>
            <a:r>
              <a:rPr lang="sv-SE" b="1" dirty="0"/>
              <a:t>Fråga 2 (5 poäng): </a:t>
            </a:r>
            <a:endParaRPr lang="sv-SE" dirty="0"/>
          </a:p>
          <a:p>
            <a:r>
              <a:rPr lang="sv-SE" dirty="0"/>
              <a:t>Stärkelse, som består av både </a:t>
            </a:r>
            <a:r>
              <a:rPr lang="sv-SE" dirty="0" err="1"/>
              <a:t>amylopektin</a:t>
            </a:r>
            <a:r>
              <a:rPr lang="sv-SE" dirty="0"/>
              <a:t> och </a:t>
            </a:r>
            <a:r>
              <a:rPr lang="sv-SE" dirty="0" err="1"/>
              <a:t>amylos</a:t>
            </a:r>
            <a:r>
              <a:rPr lang="sv-SE" dirty="0"/>
              <a:t>, utgör en stor del av människors födointag. Beskriv vad som händer med födans stärkelse när vi äter, från att vi stoppar in maten i munnen till att dess näringsinnehåll når ut i blodcirkulationen. </a:t>
            </a:r>
          </a:p>
        </p:txBody>
      </p:sp>
    </p:spTree>
    <p:extLst>
      <p:ext uri="{BB962C8B-B14F-4D97-AF65-F5344CB8AC3E}">
        <p14:creationId xmlns:p14="http://schemas.microsoft.com/office/powerpoint/2010/main" val="4116380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A2F94B-AC15-4B02-802F-925A0E4E921A}"/>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3E40B61-1529-41FE-A636-BCB417252CF7}"/>
              </a:ext>
            </a:extLst>
          </p:cNvPr>
          <p:cNvSpPr>
            <a:spLocks noGrp="1"/>
          </p:cNvSpPr>
          <p:nvPr>
            <p:ph idx="1"/>
          </p:nvPr>
        </p:nvSpPr>
        <p:spPr/>
        <p:txBody>
          <a:bodyPr>
            <a:normAutofit fontScale="92500" lnSpcReduction="20000"/>
          </a:bodyPr>
          <a:lstStyle/>
          <a:p>
            <a:pPr marL="0" indent="0">
              <a:buNone/>
            </a:pPr>
            <a:r>
              <a:rPr lang="sv-SE" b="1" dirty="0"/>
              <a:t>Svarsförslag: </a:t>
            </a:r>
            <a:r>
              <a:rPr lang="sv-SE" dirty="0"/>
              <a:t>Salivens amylas </a:t>
            </a:r>
            <a:r>
              <a:rPr lang="sv-SE" dirty="0" err="1"/>
              <a:t>hydrolyserar</a:t>
            </a:r>
            <a:r>
              <a:rPr lang="sv-SE" dirty="0"/>
              <a:t> bindningar (</a:t>
            </a:r>
            <a:r>
              <a:rPr lang="sv-SE" b="1" dirty="0"/>
              <a:t>1,4-glykosid-bindingar</a:t>
            </a:r>
            <a:r>
              <a:rPr lang="sv-SE" dirty="0"/>
              <a:t>) i kolhydratkedjan hos både </a:t>
            </a:r>
            <a:r>
              <a:rPr lang="sv-SE" dirty="0" err="1"/>
              <a:t>amylopektin</a:t>
            </a:r>
            <a:r>
              <a:rPr lang="sv-SE" dirty="0"/>
              <a:t> och </a:t>
            </a:r>
            <a:r>
              <a:rPr lang="sv-SE" dirty="0" err="1"/>
              <a:t>amylos</a:t>
            </a:r>
            <a:r>
              <a:rPr lang="sv-SE" dirty="0"/>
              <a:t>. </a:t>
            </a:r>
          </a:p>
          <a:p>
            <a:pPr marL="0" indent="0">
              <a:buNone/>
            </a:pPr>
            <a:r>
              <a:rPr lang="sv-SE" dirty="0"/>
              <a:t>Hydrolysen fortsätter i duodenum där pankreasamylas tillförs med pankreassaft. </a:t>
            </a:r>
          </a:p>
          <a:p>
            <a:pPr marL="0" indent="0">
              <a:buNone/>
            </a:pPr>
            <a:r>
              <a:rPr lang="sv-SE" dirty="0"/>
              <a:t>Eftersom amylaserna är </a:t>
            </a:r>
            <a:r>
              <a:rPr lang="sv-SE" dirty="0" err="1"/>
              <a:t>endo-hydrolaser</a:t>
            </a:r>
            <a:r>
              <a:rPr lang="sv-SE" dirty="0"/>
              <a:t>, som inte kan </a:t>
            </a:r>
            <a:r>
              <a:rPr lang="sv-SE" dirty="0" err="1"/>
              <a:t>hydrolysera</a:t>
            </a:r>
            <a:r>
              <a:rPr lang="sv-SE" dirty="0"/>
              <a:t> förgreningarna (1,6-glykosidbindingar) bildas di-</a:t>
            </a:r>
            <a:r>
              <a:rPr lang="sv-SE" dirty="0" err="1"/>
              <a:t>sacharider</a:t>
            </a:r>
            <a:r>
              <a:rPr lang="sv-SE" dirty="0"/>
              <a:t>, tri-sackarider och längre förgrenade kedjor (dextriner). Dessa klyvs vidare av </a:t>
            </a:r>
            <a:r>
              <a:rPr lang="sv-SE" dirty="0" err="1"/>
              <a:t>brush-border</a:t>
            </a:r>
            <a:r>
              <a:rPr lang="sv-SE" dirty="0"/>
              <a:t> enzymer (</a:t>
            </a:r>
            <a:r>
              <a:rPr lang="sv-SE" dirty="0" err="1"/>
              <a:t>maltas</a:t>
            </a:r>
            <a:r>
              <a:rPr lang="sv-SE" dirty="0"/>
              <a:t>, </a:t>
            </a:r>
            <a:r>
              <a:rPr lang="sv-SE" dirty="0" err="1"/>
              <a:t>iso-maltas</a:t>
            </a:r>
            <a:r>
              <a:rPr lang="sv-SE" dirty="0"/>
              <a:t>), som också bryter förgreningarna, vilket genererar fritt glukos. </a:t>
            </a:r>
          </a:p>
          <a:p>
            <a:pPr marL="0" indent="0">
              <a:buNone/>
            </a:pPr>
            <a:r>
              <a:rPr lang="sv-SE" dirty="0"/>
              <a:t>Glukos tas upp av </a:t>
            </a:r>
            <a:r>
              <a:rPr lang="sv-SE" dirty="0" err="1"/>
              <a:t>enterocyterna</a:t>
            </a:r>
            <a:r>
              <a:rPr lang="sv-SE" dirty="0"/>
              <a:t> på den apikala sidan genom aktiv transport: co-transport med Na+. Glukos når blodet genom att lämna </a:t>
            </a:r>
            <a:r>
              <a:rPr lang="sv-SE" dirty="0" err="1"/>
              <a:t>enterocyten</a:t>
            </a:r>
            <a:r>
              <a:rPr lang="sv-SE" dirty="0"/>
              <a:t> på den </a:t>
            </a:r>
            <a:r>
              <a:rPr lang="sv-SE" dirty="0" err="1"/>
              <a:t>basolateral</a:t>
            </a:r>
            <a:r>
              <a:rPr lang="sv-SE" dirty="0"/>
              <a:t> sidan genom en koncentrations-beroende glukostransportör (GLUT2). </a:t>
            </a:r>
          </a:p>
        </p:txBody>
      </p:sp>
    </p:spTree>
    <p:extLst>
      <p:ext uri="{BB962C8B-B14F-4D97-AF65-F5344CB8AC3E}">
        <p14:creationId xmlns:p14="http://schemas.microsoft.com/office/powerpoint/2010/main" val="17869374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b="1" dirty="0"/>
          </a:p>
          <a:p>
            <a:r>
              <a:rPr lang="sv-SE" b="1" dirty="0"/>
              <a:t>Fråga 9a (1 poäng): </a:t>
            </a:r>
            <a:r>
              <a:rPr lang="sv-SE" dirty="0"/>
              <a:t>I vilken celltyp bildas gallsyror? </a:t>
            </a:r>
          </a:p>
          <a:p>
            <a:endParaRPr lang="sv-SE" dirty="0"/>
          </a:p>
        </p:txBody>
      </p:sp>
    </p:spTree>
    <p:extLst>
      <p:ext uri="{BB962C8B-B14F-4D97-AF65-F5344CB8AC3E}">
        <p14:creationId xmlns:p14="http://schemas.microsoft.com/office/powerpoint/2010/main" val="4490423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err="1"/>
              <a:t>Hepatocyter</a:t>
            </a:r>
            <a:endParaRPr lang="sv-SE" dirty="0"/>
          </a:p>
        </p:txBody>
      </p:sp>
    </p:spTree>
    <p:extLst>
      <p:ext uri="{BB962C8B-B14F-4D97-AF65-F5344CB8AC3E}">
        <p14:creationId xmlns:p14="http://schemas.microsoft.com/office/powerpoint/2010/main" val="797442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17 (6 poäng) : </a:t>
            </a:r>
            <a:endParaRPr lang="sv-SE" dirty="0"/>
          </a:p>
          <a:p>
            <a:r>
              <a:rPr lang="sv-SE" dirty="0"/>
              <a:t>Ett överskott på glukos från födan lagras i första hand som glykogen och i andra hand som </a:t>
            </a:r>
            <a:r>
              <a:rPr lang="sv-SE" dirty="0" err="1"/>
              <a:t>triacylglycerol</a:t>
            </a:r>
            <a:r>
              <a:rPr lang="sv-SE" dirty="0"/>
              <a:t>. Beskriv hur glukos omvandlas till </a:t>
            </a:r>
            <a:r>
              <a:rPr lang="sv-SE" b="1" dirty="0" err="1"/>
              <a:t>triacylglycerol</a:t>
            </a:r>
            <a:r>
              <a:rPr lang="sv-SE" dirty="0"/>
              <a:t>  </a:t>
            </a:r>
          </a:p>
          <a:p>
            <a:endParaRPr lang="sv-SE" dirty="0"/>
          </a:p>
        </p:txBody>
      </p:sp>
    </p:spTree>
    <p:extLst>
      <p:ext uri="{BB962C8B-B14F-4D97-AF65-F5344CB8AC3E}">
        <p14:creationId xmlns:p14="http://schemas.microsoft.com/office/powerpoint/2010/main" val="473376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9 b (2 poäng ): </a:t>
            </a:r>
            <a:r>
              <a:rPr lang="sv-SE" dirty="0"/>
              <a:t>Beskriv i detalj de strukturer gallsyrorna passerar på sin väg från syntes till dess att de möter fett i tarmen (du behöver inte beskriva hur gallsyrorna hanteras intracellulärt eller hur de passerar cellmembranet). </a:t>
            </a:r>
          </a:p>
          <a:p>
            <a:endParaRPr lang="sv-SE" dirty="0"/>
          </a:p>
        </p:txBody>
      </p:sp>
    </p:spTree>
    <p:extLst>
      <p:ext uri="{BB962C8B-B14F-4D97-AF65-F5344CB8AC3E}">
        <p14:creationId xmlns:p14="http://schemas.microsoft.com/office/powerpoint/2010/main" val="16287463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4" name="Platshållare för innehåll 3">
            <a:extLst>
              <a:ext uri="{FF2B5EF4-FFF2-40B4-BE49-F238E27FC236}">
                <a16:creationId xmlns:a16="http://schemas.microsoft.com/office/drawing/2014/main" id="{E5D17993-CD5B-46F7-84CC-494A6F40BC57}"/>
              </a:ext>
            </a:extLst>
          </p:cNvPr>
          <p:cNvSpPr>
            <a:spLocks noGrp="1"/>
          </p:cNvSpPr>
          <p:nvPr>
            <p:ph idx="1"/>
          </p:nvPr>
        </p:nvSpPr>
        <p:spPr/>
        <p:txBody>
          <a:bodyPr/>
          <a:lstStyle/>
          <a:p>
            <a:pPr marL="0" indent="0">
              <a:buNone/>
            </a:pPr>
            <a:r>
              <a:rPr lang="sv-SE" dirty="0"/>
              <a:t>Förslag på svar: </a:t>
            </a:r>
            <a:r>
              <a:rPr lang="sv-SE" dirty="0" err="1"/>
              <a:t>Gallkanaliculi</a:t>
            </a:r>
            <a:r>
              <a:rPr lang="sv-SE" dirty="0"/>
              <a:t> - </a:t>
            </a:r>
            <a:r>
              <a:rPr lang="sv-SE" dirty="0" err="1"/>
              <a:t>Interhepatiska</a:t>
            </a:r>
            <a:r>
              <a:rPr lang="sv-SE" dirty="0"/>
              <a:t> gallgångar (</a:t>
            </a:r>
            <a:r>
              <a:rPr lang="sv-SE" dirty="0" err="1"/>
              <a:t>Ductuli</a:t>
            </a:r>
            <a:r>
              <a:rPr lang="sv-SE" dirty="0"/>
              <a:t> </a:t>
            </a:r>
            <a:r>
              <a:rPr lang="sv-SE" dirty="0" err="1"/>
              <a:t>interlobulares</a:t>
            </a:r>
            <a:r>
              <a:rPr lang="sv-SE" dirty="0"/>
              <a:t>) – (</a:t>
            </a:r>
            <a:r>
              <a:rPr lang="sv-SE" dirty="0" err="1"/>
              <a:t>Ductus</a:t>
            </a:r>
            <a:r>
              <a:rPr lang="sv-SE" dirty="0"/>
              <a:t> </a:t>
            </a:r>
            <a:r>
              <a:rPr lang="sv-SE" dirty="0" err="1"/>
              <a:t>lobi</a:t>
            </a:r>
            <a:r>
              <a:rPr lang="sv-SE" dirty="0"/>
              <a:t> </a:t>
            </a:r>
            <a:r>
              <a:rPr lang="sv-SE" dirty="0" err="1"/>
              <a:t>caudati</a:t>
            </a:r>
            <a:r>
              <a:rPr lang="sv-SE" dirty="0"/>
              <a:t> </a:t>
            </a:r>
            <a:r>
              <a:rPr lang="sv-SE" dirty="0" err="1"/>
              <a:t>dexter</a:t>
            </a:r>
            <a:r>
              <a:rPr lang="sv-SE" dirty="0"/>
              <a:t>/sinister. </a:t>
            </a:r>
            <a:r>
              <a:rPr lang="sv-SE" dirty="0" err="1"/>
              <a:t>Ramus</a:t>
            </a:r>
            <a:r>
              <a:rPr lang="sv-SE" dirty="0"/>
              <a:t> </a:t>
            </a:r>
            <a:r>
              <a:rPr lang="sv-SE" dirty="0" err="1"/>
              <a:t>anterior</a:t>
            </a:r>
            <a:r>
              <a:rPr lang="sv-SE" dirty="0"/>
              <a:t>/</a:t>
            </a:r>
            <a:r>
              <a:rPr lang="sv-SE" dirty="0" err="1"/>
              <a:t>posterior</a:t>
            </a:r>
            <a:r>
              <a:rPr lang="sv-SE" dirty="0"/>
              <a:t>/</a:t>
            </a:r>
            <a:r>
              <a:rPr lang="sv-SE" dirty="0" err="1"/>
              <a:t>lateralis</a:t>
            </a:r>
            <a:r>
              <a:rPr lang="sv-SE" dirty="0"/>
              <a:t>/</a:t>
            </a:r>
            <a:r>
              <a:rPr lang="sv-SE" dirty="0" err="1"/>
              <a:t>medalis</a:t>
            </a:r>
            <a:r>
              <a:rPr lang="sv-SE" dirty="0"/>
              <a:t>.) </a:t>
            </a:r>
          </a:p>
          <a:p>
            <a:pPr marL="0" indent="0">
              <a:buNone/>
            </a:pPr>
            <a:r>
              <a:rPr lang="sv-SE" dirty="0"/>
              <a:t>Ej poänggivande – </a:t>
            </a:r>
            <a:r>
              <a:rPr lang="sv-SE" dirty="0" err="1"/>
              <a:t>Ductus</a:t>
            </a:r>
            <a:r>
              <a:rPr lang="sv-SE" dirty="0"/>
              <a:t> </a:t>
            </a:r>
            <a:r>
              <a:rPr lang="sv-SE" dirty="0" err="1"/>
              <a:t>hepaticus</a:t>
            </a:r>
            <a:r>
              <a:rPr lang="sv-SE" dirty="0"/>
              <a:t> </a:t>
            </a:r>
            <a:r>
              <a:rPr lang="sv-SE" dirty="0" err="1"/>
              <a:t>dexter</a:t>
            </a:r>
            <a:r>
              <a:rPr lang="sv-SE" dirty="0"/>
              <a:t>/sinister – </a:t>
            </a:r>
            <a:r>
              <a:rPr lang="sv-SE" dirty="0" err="1"/>
              <a:t>Ductus</a:t>
            </a:r>
            <a:r>
              <a:rPr lang="sv-SE" dirty="0"/>
              <a:t> </a:t>
            </a:r>
            <a:r>
              <a:rPr lang="sv-SE" dirty="0" err="1"/>
              <a:t>hepaticus</a:t>
            </a:r>
            <a:r>
              <a:rPr lang="sv-SE" dirty="0"/>
              <a:t> </a:t>
            </a:r>
            <a:r>
              <a:rPr lang="sv-SE" dirty="0" err="1"/>
              <a:t>communis</a:t>
            </a:r>
            <a:r>
              <a:rPr lang="sv-SE" dirty="0"/>
              <a:t> – [</a:t>
            </a:r>
            <a:r>
              <a:rPr lang="sv-SE" dirty="0" err="1"/>
              <a:t>Ductus</a:t>
            </a:r>
            <a:r>
              <a:rPr lang="sv-SE" dirty="0"/>
              <a:t> </a:t>
            </a:r>
            <a:r>
              <a:rPr lang="sv-SE" dirty="0" err="1"/>
              <a:t>Cysticus</a:t>
            </a:r>
            <a:r>
              <a:rPr lang="sv-SE" dirty="0"/>
              <a:t>] – </a:t>
            </a:r>
            <a:r>
              <a:rPr lang="sv-SE" dirty="0" err="1"/>
              <a:t>Ductus</a:t>
            </a:r>
            <a:r>
              <a:rPr lang="sv-SE" dirty="0"/>
              <a:t> </a:t>
            </a:r>
            <a:r>
              <a:rPr lang="sv-SE" dirty="0" err="1"/>
              <a:t>choledochus</a:t>
            </a:r>
            <a:r>
              <a:rPr lang="sv-SE" dirty="0"/>
              <a:t> – </a:t>
            </a:r>
            <a:r>
              <a:rPr lang="sv-SE" dirty="0" err="1"/>
              <a:t>Spincter</a:t>
            </a:r>
            <a:r>
              <a:rPr lang="sv-SE" dirty="0"/>
              <a:t> </a:t>
            </a:r>
            <a:r>
              <a:rPr lang="sv-SE" dirty="0" err="1"/>
              <a:t>Oddi</a:t>
            </a:r>
            <a:endParaRPr lang="sv-SE" dirty="0"/>
          </a:p>
          <a:p>
            <a:endParaRPr lang="sv-SE" dirty="0"/>
          </a:p>
        </p:txBody>
      </p:sp>
    </p:spTree>
    <p:extLst>
      <p:ext uri="{BB962C8B-B14F-4D97-AF65-F5344CB8AC3E}">
        <p14:creationId xmlns:p14="http://schemas.microsoft.com/office/powerpoint/2010/main" val="3663099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När fett tas upp från tarmen förpackas det i </a:t>
            </a:r>
            <a:r>
              <a:rPr lang="sv-SE" i="1" dirty="0" err="1"/>
              <a:t>kylomikroner</a:t>
            </a:r>
            <a:r>
              <a:rPr lang="sv-SE" i="1" dirty="0"/>
              <a:t> i </a:t>
            </a:r>
            <a:r>
              <a:rPr lang="sv-SE" i="1" dirty="0" err="1"/>
              <a:t>enterocyternas</a:t>
            </a:r>
            <a:r>
              <a:rPr lang="sv-SE" i="1" dirty="0"/>
              <a:t> endoplasmatiska </a:t>
            </a:r>
            <a:r>
              <a:rPr lang="sv-SE" i="1" dirty="0" err="1"/>
              <a:t>retikulum</a:t>
            </a:r>
            <a:r>
              <a:rPr lang="sv-SE" i="1" dirty="0"/>
              <a:t>. </a:t>
            </a:r>
            <a:r>
              <a:rPr lang="sv-SE" i="1" dirty="0" err="1"/>
              <a:t>Kylomikronerna</a:t>
            </a:r>
            <a:r>
              <a:rPr lang="sv-SE" i="1" dirty="0"/>
              <a:t> hamnar så småningom i blodet för vidare transport ut i kroppen. </a:t>
            </a:r>
            <a:endParaRPr lang="sv-SE" dirty="0"/>
          </a:p>
          <a:p>
            <a:r>
              <a:rPr lang="sv-SE" b="1" dirty="0"/>
              <a:t>Fråga 10 (3 +2 poäng ): </a:t>
            </a:r>
            <a:endParaRPr lang="sv-SE" dirty="0"/>
          </a:p>
          <a:p>
            <a:r>
              <a:rPr lang="sv-SE" b="1" dirty="0"/>
              <a:t>Fråga 10 a (3 poäng ): </a:t>
            </a:r>
            <a:r>
              <a:rPr lang="sv-SE" dirty="0"/>
              <a:t>Beskriv hur </a:t>
            </a:r>
            <a:r>
              <a:rPr lang="sv-SE" dirty="0" err="1"/>
              <a:t>kylomikronerna</a:t>
            </a:r>
            <a:r>
              <a:rPr lang="sv-SE" dirty="0"/>
              <a:t> utsöndras från </a:t>
            </a:r>
            <a:r>
              <a:rPr lang="sv-SE" dirty="0" err="1"/>
              <a:t>enterocyten</a:t>
            </a:r>
            <a:r>
              <a:rPr lang="sv-SE" dirty="0"/>
              <a:t> och når blodkärlen. </a:t>
            </a:r>
          </a:p>
          <a:p>
            <a:endParaRPr lang="sv-SE" dirty="0"/>
          </a:p>
        </p:txBody>
      </p:sp>
    </p:spTree>
    <p:extLst>
      <p:ext uri="{BB962C8B-B14F-4D97-AF65-F5344CB8AC3E}">
        <p14:creationId xmlns:p14="http://schemas.microsoft.com/office/powerpoint/2010/main" val="1882861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Efter syntes i ER, transporteras kylomikronpartikeln till </a:t>
            </a:r>
            <a:r>
              <a:rPr lang="sv-SE" b="1" dirty="0" err="1"/>
              <a:t>Golgi</a:t>
            </a:r>
            <a:r>
              <a:rPr lang="sv-SE" b="1" dirty="0"/>
              <a:t> där den förpackas i en </a:t>
            </a:r>
            <a:r>
              <a:rPr lang="sv-SE" b="1" dirty="0" err="1"/>
              <a:t>exosom</a:t>
            </a:r>
            <a:r>
              <a:rPr lang="sv-SE" b="1" dirty="0"/>
              <a:t> </a:t>
            </a:r>
            <a:r>
              <a:rPr lang="sv-SE" dirty="0"/>
              <a:t>- vesikel som via plasmamembranet </a:t>
            </a:r>
            <a:r>
              <a:rPr lang="sv-SE" b="1" dirty="0" err="1"/>
              <a:t>exocyteras</a:t>
            </a:r>
            <a:r>
              <a:rPr lang="sv-SE" b="1" dirty="0"/>
              <a:t> till lymfan </a:t>
            </a:r>
            <a:r>
              <a:rPr lang="sv-SE" dirty="0"/>
              <a:t>och som töms till blodet. </a:t>
            </a:r>
          </a:p>
          <a:p>
            <a:endParaRPr lang="sv-SE" dirty="0"/>
          </a:p>
        </p:txBody>
      </p:sp>
    </p:spTree>
    <p:extLst>
      <p:ext uri="{BB962C8B-B14F-4D97-AF65-F5344CB8AC3E}">
        <p14:creationId xmlns:p14="http://schemas.microsoft.com/office/powerpoint/2010/main" val="20767843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10 b (2 p): </a:t>
            </a:r>
            <a:r>
              <a:rPr lang="sv-SE" dirty="0"/>
              <a:t>Beskriv hur </a:t>
            </a:r>
            <a:r>
              <a:rPr lang="sv-SE" dirty="0" err="1"/>
              <a:t>kylomikroner</a:t>
            </a:r>
            <a:r>
              <a:rPr lang="sv-SE" dirty="0"/>
              <a:t> är uppbyggda samt hur </a:t>
            </a:r>
            <a:r>
              <a:rPr lang="sv-SE" dirty="0" err="1"/>
              <a:t>kylomikronernas</a:t>
            </a:r>
            <a:r>
              <a:rPr lang="sv-SE" dirty="0"/>
              <a:t> olika beståndsdelar medverkar till transporten i blodet. </a:t>
            </a:r>
          </a:p>
          <a:p>
            <a:endParaRPr lang="sv-SE" dirty="0"/>
          </a:p>
        </p:txBody>
      </p:sp>
    </p:spTree>
    <p:extLst>
      <p:ext uri="{BB962C8B-B14F-4D97-AF65-F5344CB8AC3E}">
        <p14:creationId xmlns:p14="http://schemas.microsoft.com/office/powerpoint/2010/main" val="14622002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r>
              <a:rPr lang="sv-SE" b="1" dirty="0"/>
              <a:t>TAG kärna </a:t>
            </a:r>
            <a:r>
              <a:rPr lang="sv-SE" dirty="0"/>
              <a:t>med </a:t>
            </a:r>
            <a:r>
              <a:rPr lang="sv-SE" dirty="0" err="1"/>
              <a:t>kolestrylestrar</a:t>
            </a:r>
            <a:r>
              <a:rPr lang="sv-SE" dirty="0"/>
              <a:t> av fettsyror, omgivet av ett </a:t>
            </a:r>
            <a:r>
              <a:rPr lang="sv-SE" dirty="0" err="1"/>
              <a:t>monolager</a:t>
            </a:r>
            <a:r>
              <a:rPr lang="sv-SE" dirty="0"/>
              <a:t> bestående av </a:t>
            </a:r>
            <a:r>
              <a:rPr lang="sv-SE" b="1" dirty="0" err="1"/>
              <a:t>fosfolipider</a:t>
            </a:r>
            <a:r>
              <a:rPr lang="sv-SE" dirty="0"/>
              <a:t>, </a:t>
            </a:r>
            <a:r>
              <a:rPr lang="sv-SE" b="1" dirty="0"/>
              <a:t>kolesterol</a:t>
            </a:r>
            <a:r>
              <a:rPr lang="sv-SE" dirty="0"/>
              <a:t> och </a:t>
            </a:r>
            <a:r>
              <a:rPr lang="sv-SE" b="1" dirty="0" err="1"/>
              <a:t>apoproteinet</a:t>
            </a:r>
            <a:r>
              <a:rPr lang="sv-SE" dirty="0"/>
              <a:t> B48. </a:t>
            </a:r>
          </a:p>
          <a:p>
            <a:endParaRPr lang="sv-SE" dirty="0"/>
          </a:p>
        </p:txBody>
      </p:sp>
    </p:spTree>
    <p:extLst>
      <p:ext uri="{BB962C8B-B14F-4D97-AF65-F5344CB8AC3E}">
        <p14:creationId xmlns:p14="http://schemas.microsoft.com/office/powerpoint/2010/main" val="1544834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16 (5 poäng ): </a:t>
            </a:r>
            <a:r>
              <a:rPr lang="sv-SE" dirty="0"/>
              <a:t>Vad använder cellen glukos - 1P till i muskelcellerna vid muskelarbete (vi förutsätter tillgång på O 2 )? Beskriv </a:t>
            </a:r>
            <a:r>
              <a:rPr lang="sv-SE" b="1" dirty="0"/>
              <a:t>schematiskt de processer </a:t>
            </a:r>
            <a:r>
              <a:rPr lang="sv-SE" dirty="0"/>
              <a:t>som glukos - 1P omvandlas genom. Markera de viktigaste reaktionstegen och motivera varför de är speciellt viktiga. </a:t>
            </a:r>
          </a:p>
          <a:p>
            <a:endParaRPr lang="sv-SE" dirty="0"/>
          </a:p>
        </p:txBody>
      </p:sp>
    </p:spTree>
    <p:extLst>
      <p:ext uri="{BB962C8B-B14F-4D97-AF65-F5344CB8AC3E}">
        <p14:creationId xmlns:p14="http://schemas.microsoft.com/office/powerpoint/2010/main" val="543729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Vid hårt muskelarbete behöver muskelcellerna </a:t>
            </a:r>
            <a:r>
              <a:rPr lang="sv-SE" b="1" dirty="0"/>
              <a:t>glukos - 1P från glykogen</a:t>
            </a:r>
            <a:r>
              <a:rPr lang="sv-SE" dirty="0"/>
              <a:t> för att bilda ATP till muskelkontraktionerna. Glukos - 1P </a:t>
            </a:r>
            <a:r>
              <a:rPr lang="sv-SE" dirty="0">
                <a:effectLst/>
                <a:latin typeface="Wingdings" charset="2"/>
              </a:rPr>
              <a:t> </a:t>
            </a:r>
            <a:r>
              <a:rPr lang="sv-SE" dirty="0"/>
              <a:t>glukos - 6P </a:t>
            </a:r>
            <a:r>
              <a:rPr lang="sv-SE" dirty="0">
                <a:effectLst/>
                <a:latin typeface="Wingdings" charset="2"/>
              </a:rPr>
              <a:t>  </a:t>
            </a:r>
            <a:r>
              <a:rPr lang="sv-SE" dirty="0"/>
              <a:t>fruktos - 6P </a:t>
            </a:r>
            <a:r>
              <a:rPr lang="sv-SE" dirty="0">
                <a:effectLst/>
                <a:latin typeface="Wingdings" charset="2"/>
              </a:rPr>
              <a:t> </a:t>
            </a:r>
            <a:r>
              <a:rPr lang="sv-SE" dirty="0"/>
              <a:t>fruktos - 1,6diP </a:t>
            </a:r>
            <a:r>
              <a:rPr lang="sv-SE" dirty="0">
                <a:effectLst/>
                <a:latin typeface="Wingdings" charset="2"/>
              </a:rPr>
              <a:t>  </a:t>
            </a:r>
            <a:r>
              <a:rPr lang="sv-SE" dirty="0" err="1"/>
              <a:t>pyruvat</a:t>
            </a:r>
            <a:r>
              <a:rPr lang="sv-SE" dirty="0"/>
              <a:t> </a:t>
            </a:r>
            <a:r>
              <a:rPr lang="sv-SE" dirty="0">
                <a:effectLst/>
                <a:latin typeface="Wingdings" charset="2"/>
              </a:rPr>
              <a:t> </a:t>
            </a:r>
            <a:r>
              <a:rPr lang="sv-SE" dirty="0" err="1"/>
              <a:t>acetylCoA</a:t>
            </a:r>
            <a:r>
              <a:rPr lang="sv-SE" dirty="0"/>
              <a:t> </a:t>
            </a:r>
            <a:r>
              <a:rPr lang="sv-SE" dirty="0">
                <a:effectLst/>
                <a:latin typeface="Wingdings" charset="2"/>
              </a:rPr>
              <a:t> </a:t>
            </a:r>
            <a:r>
              <a:rPr lang="sv-SE" dirty="0"/>
              <a:t>[</a:t>
            </a:r>
            <a:r>
              <a:rPr lang="sv-SE" dirty="0" err="1"/>
              <a:t>citronsyracykeln</a:t>
            </a:r>
            <a:r>
              <a:rPr lang="sv-SE" dirty="0"/>
              <a:t>] </a:t>
            </a:r>
            <a:r>
              <a:rPr lang="sv-SE" dirty="0">
                <a:effectLst/>
                <a:latin typeface="Wingdings" charset="2"/>
              </a:rPr>
              <a:t> </a:t>
            </a:r>
            <a:r>
              <a:rPr lang="sv-SE" dirty="0"/>
              <a:t>CO 2 och NADH </a:t>
            </a:r>
            <a:r>
              <a:rPr lang="sv-SE" dirty="0">
                <a:effectLst/>
                <a:latin typeface="Wingdings" charset="2"/>
              </a:rPr>
              <a:t> </a:t>
            </a:r>
            <a:r>
              <a:rPr lang="sv-SE" dirty="0"/>
              <a:t>protongradient i cellandningen/elektrontransportkedjan </a:t>
            </a:r>
            <a:r>
              <a:rPr lang="sv-SE" dirty="0">
                <a:effectLst/>
                <a:latin typeface="Wingdings" charset="2"/>
              </a:rPr>
              <a:t> </a:t>
            </a:r>
            <a:r>
              <a:rPr lang="sv-SE" dirty="0"/>
              <a:t>[protongradienten driver </a:t>
            </a:r>
            <a:r>
              <a:rPr lang="sv-SE" dirty="0" err="1"/>
              <a:t>ATPas</a:t>
            </a:r>
            <a:r>
              <a:rPr lang="sv-SE" dirty="0"/>
              <a:t> som:] ADP + P </a:t>
            </a:r>
            <a:r>
              <a:rPr lang="sv-SE" dirty="0">
                <a:effectLst/>
                <a:latin typeface="Wingdings" charset="2"/>
              </a:rPr>
              <a:t> </a:t>
            </a:r>
            <a:r>
              <a:rPr lang="sv-SE" dirty="0"/>
              <a:t>ATP</a:t>
            </a:r>
          </a:p>
        </p:txBody>
      </p:sp>
    </p:spTree>
    <p:extLst>
      <p:ext uri="{BB962C8B-B14F-4D97-AF65-F5344CB8AC3E}">
        <p14:creationId xmlns:p14="http://schemas.microsoft.com/office/powerpoint/2010/main" val="9245197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20 (1 poäng ) : </a:t>
            </a:r>
            <a:r>
              <a:rPr lang="sv-SE" dirty="0"/>
              <a:t>En mänsklig cell kan INTE använda acetyl - </a:t>
            </a:r>
            <a:r>
              <a:rPr lang="sv-SE" dirty="0" err="1"/>
              <a:t>CoA</a:t>
            </a:r>
            <a:r>
              <a:rPr lang="sv-SE" dirty="0"/>
              <a:t> som byggmaterial för att syntetisera: </a:t>
            </a:r>
          </a:p>
          <a:p>
            <a:r>
              <a:rPr lang="sv-SE" dirty="0"/>
              <a:t>a) glykogen </a:t>
            </a:r>
          </a:p>
          <a:p>
            <a:r>
              <a:rPr lang="sv-SE" dirty="0"/>
              <a:t>b) fettsyror </a:t>
            </a:r>
          </a:p>
          <a:p>
            <a:r>
              <a:rPr lang="sv-SE" dirty="0"/>
              <a:t>c) kolesterol </a:t>
            </a:r>
          </a:p>
          <a:p>
            <a:r>
              <a:rPr lang="sv-SE" dirty="0"/>
              <a:t>d) hem - gruppen i hemoglobin </a:t>
            </a:r>
          </a:p>
          <a:p>
            <a:endParaRPr lang="sv-SE" dirty="0"/>
          </a:p>
        </p:txBody>
      </p:sp>
    </p:spTree>
    <p:extLst>
      <p:ext uri="{BB962C8B-B14F-4D97-AF65-F5344CB8AC3E}">
        <p14:creationId xmlns:p14="http://schemas.microsoft.com/office/powerpoint/2010/main" val="13584454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 </a:t>
            </a:r>
          </a:p>
          <a:p>
            <a:pPr marL="0" indent="0">
              <a:buNone/>
            </a:pPr>
            <a:endParaRPr lang="sv-SE" dirty="0"/>
          </a:p>
          <a:p>
            <a:endParaRPr lang="sv-SE" dirty="0"/>
          </a:p>
        </p:txBody>
      </p:sp>
    </p:spTree>
    <p:extLst>
      <p:ext uri="{BB962C8B-B14F-4D97-AF65-F5344CB8AC3E}">
        <p14:creationId xmlns:p14="http://schemas.microsoft.com/office/powerpoint/2010/main" val="1315827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Glukos - &gt; </a:t>
            </a:r>
            <a:r>
              <a:rPr lang="sv-SE" dirty="0" err="1"/>
              <a:t>pyruvat</a:t>
            </a:r>
            <a:r>
              <a:rPr lang="sv-SE" dirty="0"/>
              <a:t> (i </a:t>
            </a:r>
            <a:r>
              <a:rPr lang="sv-SE" dirty="0" err="1"/>
              <a:t>cytosolen</a:t>
            </a:r>
            <a:r>
              <a:rPr lang="sv-SE" dirty="0"/>
              <a:t>) - &gt; transport till mitokondrien - &gt; </a:t>
            </a:r>
            <a:r>
              <a:rPr lang="sv-SE" dirty="0" err="1"/>
              <a:t>pyruvat</a:t>
            </a:r>
            <a:r>
              <a:rPr lang="sv-SE" dirty="0"/>
              <a:t> - &gt; </a:t>
            </a:r>
            <a:r>
              <a:rPr lang="sv-SE" dirty="0" err="1"/>
              <a:t>acetylCoA</a:t>
            </a:r>
            <a:r>
              <a:rPr lang="sv-SE" dirty="0"/>
              <a:t> - &gt; citrat - &gt; transport till </a:t>
            </a:r>
            <a:r>
              <a:rPr lang="sv-SE" dirty="0" err="1"/>
              <a:t>cytosolen</a:t>
            </a:r>
            <a:r>
              <a:rPr lang="sv-SE" dirty="0"/>
              <a:t> - &gt; citrat - &gt; </a:t>
            </a:r>
            <a:r>
              <a:rPr lang="sv-SE" b="1" dirty="0" err="1"/>
              <a:t>AcetylCoA</a:t>
            </a:r>
            <a:r>
              <a:rPr lang="sv-SE" dirty="0"/>
              <a:t> </a:t>
            </a:r>
          </a:p>
          <a:p>
            <a:r>
              <a:rPr lang="sv-SE" dirty="0" err="1"/>
              <a:t>Fettsyr</a:t>
            </a:r>
            <a:r>
              <a:rPr lang="sv-SE" dirty="0"/>
              <a:t> </a:t>
            </a:r>
            <a:r>
              <a:rPr lang="sv-SE" dirty="0" err="1"/>
              <a:t>asyntes</a:t>
            </a:r>
            <a:r>
              <a:rPr lang="sv-SE" dirty="0"/>
              <a:t>. I </a:t>
            </a:r>
            <a:r>
              <a:rPr lang="sv-SE" dirty="0" err="1"/>
              <a:t>cytosolen</a:t>
            </a:r>
            <a:r>
              <a:rPr lang="sv-SE" dirty="0"/>
              <a:t>: </a:t>
            </a:r>
            <a:r>
              <a:rPr lang="sv-SE" dirty="0" err="1"/>
              <a:t>acetylCoA</a:t>
            </a:r>
            <a:r>
              <a:rPr lang="sv-SE" dirty="0"/>
              <a:t> - &gt; </a:t>
            </a:r>
            <a:r>
              <a:rPr lang="sv-SE" dirty="0" err="1"/>
              <a:t>malonyl</a:t>
            </a:r>
            <a:r>
              <a:rPr lang="sv-SE" dirty="0"/>
              <a:t> - </a:t>
            </a:r>
            <a:r>
              <a:rPr lang="sv-SE" dirty="0" err="1"/>
              <a:t>CoA</a:t>
            </a:r>
            <a:r>
              <a:rPr lang="sv-SE" dirty="0"/>
              <a:t> - &gt; 2 kol från </a:t>
            </a:r>
            <a:r>
              <a:rPr lang="sv-SE" dirty="0" err="1"/>
              <a:t>malonyl</a:t>
            </a:r>
            <a:r>
              <a:rPr lang="sv-SE" dirty="0"/>
              <a:t> - </a:t>
            </a:r>
            <a:r>
              <a:rPr lang="sv-SE" dirty="0" err="1"/>
              <a:t>CoA</a:t>
            </a:r>
            <a:r>
              <a:rPr lang="sv-SE" dirty="0"/>
              <a:t> (+ NADPH) i taget till en växande fettsyra som överförs till fettsyra - </a:t>
            </a:r>
            <a:r>
              <a:rPr lang="sv-SE" dirty="0" err="1"/>
              <a:t>CoA</a:t>
            </a:r>
            <a:r>
              <a:rPr lang="sv-SE" dirty="0"/>
              <a:t> </a:t>
            </a:r>
          </a:p>
          <a:p>
            <a:r>
              <a:rPr lang="sv-SE" dirty="0"/>
              <a:t>glycerol - P (från glykolys) + fettsyra - </a:t>
            </a:r>
            <a:r>
              <a:rPr lang="sv-SE" dirty="0" err="1"/>
              <a:t>CoA</a:t>
            </a:r>
            <a:r>
              <a:rPr lang="sv-SE" dirty="0"/>
              <a:t> - &gt; </a:t>
            </a:r>
            <a:r>
              <a:rPr lang="sv-SE" dirty="0" err="1"/>
              <a:t>lysofosfatidinsyra</a:t>
            </a:r>
            <a:r>
              <a:rPr lang="sv-SE" dirty="0"/>
              <a:t>, som + fettsyra - </a:t>
            </a:r>
            <a:r>
              <a:rPr lang="sv-SE" dirty="0" err="1"/>
              <a:t>CoA</a:t>
            </a:r>
            <a:r>
              <a:rPr lang="sv-SE" dirty="0"/>
              <a:t> - &gt; </a:t>
            </a:r>
            <a:r>
              <a:rPr lang="sv-SE" dirty="0" err="1"/>
              <a:t>fosfatidinsyra</a:t>
            </a:r>
            <a:r>
              <a:rPr lang="sv-SE" dirty="0"/>
              <a:t> - &gt; </a:t>
            </a:r>
            <a:r>
              <a:rPr lang="sv-SE" b="1" dirty="0" err="1"/>
              <a:t>diacylglycerol</a:t>
            </a:r>
            <a:r>
              <a:rPr lang="sv-SE" b="1" dirty="0"/>
              <a:t>; som + fettsyra </a:t>
            </a:r>
            <a:r>
              <a:rPr lang="sv-SE" dirty="0"/>
              <a:t>- </a:t>
            </a:r>
            <a:r>
              <a:rPr lang="sv-SE" dirty="0" err="1"/>
              <a:t>CoA</a:t>
            </a:r>
            <a:r>
              <a:rPr lang="sv-SE" dirty="0"/>
              <a:t> - &gt; </a:t>
            </a:r>
            <a:r>
              <a:rPr lang="sv-SE" dirty="0" err="1"/>
              <a:t>triacylglycerol</a:t>
            </a:r>
            <a:r>
              <a:rPr lang="sv-SE" dirty="0"/>
              <a:t>. </a:t>
            </a:r>
          </a:p>
          <a:p>
            <a:endParaRPr lang="sv-SE" dirty="0"/>
          </a:p>
        </p:txBody>
      </p:sp>
    </p:spTree>
    <p:extLst>
      <p:ext uri="{BB962C8B-B14F-4D97-AF65-F5344CB8AC3E}">
        <p14:creationId xmlns:p14="http://schemas.microsoft.com/office/powerpoint/2010/main" val="17619112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21 (1 poäng): Överskott på kolhydrater kan lagras som: </a:t>
            </a:r>
          </a:p>
          <a:p>
            <a:r>
              <a:rPr lang="sv-SE" dirty="0"/>
              <a:t>a) protein + </a:t>
            </a:r>
            <a:r>
              <a:rPr lang="sv-SE" dirty="0" err="1"/>
              <a:t>triacylglycerol</a:t>
            </a:r>
            <a:r>
              <a:rPr lang="sv-SE" dirty="0"/>
              <a:t> </a:t>
            </a:r>
          </a:p>
          <a:p>
            <a:r>
              <a:rPr lang="sv-SE" dirty="0"/>
              <a:t>b) protein + glykogen </a:t>
            </a:r>
          </a:p>
          <a:p>
            <a:r>
              <a:rPr lang="sv-SE" dirty="0"/>
              <a:t>c) glykogen + </a:t>
            </a:r>
            <a:r>
              <a:rPr lang="sv-SE" dirty="0" err="1"/>
              <a:t>triacylglycerol</a:t>
            </a:r>
            <a:r>
              <a:rPr lang="sv-SE" dirty="0"/>
              <a:t> </a:t>
            </a:r>
          </a:p>
          <a:p>
            <a:r>
              <a:rPr lang="sv-SE" dirty="0"/>
              <a:t>d) glykogen + kolesterol </a:t>
            </a:r>
          </a:p>
          <a:p>
            <a:endParaRPr lang="sv-SE" dirty="0"/>
          </a:p>
        </p:txBody>
      </p:sp>
    </p:spTree>
    <p:extLst>
      <p:ext uri="{BB962C8B-B14F-4D97-AF65-F5344CB8AC3E}">
        <p14:creationId xmlns:p14="http://schemas.microsoft.com/office/powerpoint/2010/main" val="18662690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2379265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22 (1 poäng) : </a:t>
            </a:r>
            <a:r>
              <a:rPr lang="sv-SE" dirty="0"/>
              <a:t>Vad kan påskynda en kemisk reaktion? </a:t>
            </a:r>
          </a:p>
          <a:p>
            <a:r>
              <a:rPr lang="sv-SE" dirty="0"/>
              <a:t>a) ändra ΔG </a:t>
            </a:r>
          </a:p>
          <a:p>
            <a:r>
              <a:rPr lang="sv-SE" dirty="0"/>
              <a:t>b) ändra ΔS </a:t>
            </a:r>
          </a:p>
          <a:p>
            <a:r>
              <a:rPr lang="sv-SE" dirty="0"/>
              <a:t>c) ändra volymen </a:t>
            </a:r>
          </a:p>
          <a:p>
            <a:r>
              <a:rPr lang="sv-SE" dirty="0"/>
              <a:t>d) ändra temperaturen </a:t>
            </a:r>
          </a:p>
          <a:p>
            <a:endParaRPr lang="sv-SE" dirty="0"/>
          </a:p>
        </p:txBody>
      </p:sp>
    </p:spTree>
    <p:extLst>
      <p:ext uri="{BB962C8B-B14F-4D97-AF65-F5344CB8AC3E}">
        <p14:creationId xmlns:p14="http://schemas.microsoft.com/office/powerpoint/2010/main" val="1349299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d</a:t>
            </a:r>
          </a:p>
        </p:txBody>
      </p:sp>
    </p:spTree>
    <p:extLst>
      <p:ext uri="{BB962C8B-B14F-4D97-AF65-F5344CB8AC3E}">
        <p14:creationId xmlns:p14="http://schemas.microsoft.com/office/powerpoint/2010/main" val="246963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23 (1 poäng) : </a:t>
            </a:r>
            <a:r>
              <a:rPr lang="sv-SE" dirty="0"/>
              <a:t>En reaktion sker alltid om: </a:t>
            </a:r>
          </a:p>
          <a:p>
            <a:r>
              <a:rPr lang="sv-SE" dirty="0"/>
              <a:t>a) det åtgår värme vid reaktion </a:t>
            </a:r>
          </a:p>
          <a:p>
            <a:r>
              <a:rPr lang="sv-SE" dirty="0"/>
              <a:t>b) det frigörs värme vid reaktionen </a:t>
            </a:r>
          </a:p>
          <a:p>
            <a:r>
              <a:rPr lang="sv-SE" dirty="0"/>
              <a:t>c) det frigörs värme och entropin ökar vid reaktionen </a:t>
            </a:r>
          </a:p>
          <a:p>
            <a:r>
              <a:rPr lang="sv-SE" dirty="0"/>
              <a:t>d) det åtgår värme och entropin minskar vid reaktionen </a:t>
            </a:r>
          </a:p>
          <a:p>
            <a:endParaRPr lang="sv-SE" dirty="0"/>
          </a:p>
        </p:txBody>
      </p:sp>
    </p:spTree>
    <p:extLst>
      <p:ext uri="{BB962C8B-B14F-4D97-AF65-F5344CB8AC3E}">
        <p14:creationId xmlns:p14="http://schemas.microsoft.com/office/powerpoint/2010/main" val="13484712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c</a:t>
            </a:r>
          </a:p>
        </p:txBody>
      </p:sp>
    </p:spTree>
    <p:extLst>
      <p:ext uri="{BB962C8B-B14F-4D97-AF65-F5344CB8AC3E}">
        <p14:creationId xmlns:p14="http://schemas.microsoft.com/office/powerpoint/2010/main" val="1360699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E2DF92-F9D3-43A9-8C9A-4D48A81AF4D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C6270B5-8145-4AB8-B48D-712FFDE5BCA6}"/>
              </a:ext>
            </a:extLst>
          </p:cNvPr>
          <p:cNvSpPr>
            <a:spLocks noGrp="1"/>
          </p:cNvSpPr>
          <p:nvPr>
            <p:ph idx="1"/>
          </p:nvPr>
        </p:nvSpPr>
        <p:spPr>
          <a:xfrm>
            <a:off x="838200" y="1825625"/>
            <a:ext cx="10515600" cy="4351338"/>
          </a:xfrm>
        </p:spPr>
        <p:txBody>
          <a:bodyPr/>
          <a:lstStyle/>
          <a:p>
            <a:pPr marL="0" indent="0">
              <a:buNone/>
            </a:pPr>
            <a:r>
              <a:rPr lang="sv-SE" b="1" dirty="0"/>
              <a:t>Fråga 27 (1 poäng): </a:t>
            </a:r>
            <a:endParaRPr lang="sv-SE" dirty="0"/>
          </a:p>
          <a:p>
            <a:pPr marL="0" indent="0">
              <a:buNone/>
            </a:pPr>
            <a:r>
              <a:rPr lang="sv-SE" dirty="0"/>
              <a:t>Vilken av följande molekyler både aktiverar glykolys och inhiberar </a:t>
            </a:r>
            <a:r>
              <a:rPr lang="sv-SE" dirty="0" err="1"/>
              <a:t>glukoneogenes</a:t>
            </a:r>
            <a:r>
              <a:rPr lang="sv-SE" dirty="0"/>
              <a:t>? </a:t>
            </a:r>
          </a:p>
          <a:p>
            <a:pPr marL="0" indent="0">
              <a:buNone/>
            </a:pPr>
            <a:r>
              <a:rPr lang="sv-SE" dirty="0"/>
              <a:t>A) NAD+ </a:t>
            </a:r>
          </a:p>
          <a:p>
            <a:pPr marL="0" indent="0">
              <a:buNone/>
            </a:pPr>
            <a:r>
              <a:rPr lang="sv-SE" dirty="0"/>
              <a:t>B) ADP </a:t>
            </a:r>
          </a:p>
          <a:p>
            <a:pPr marL="0" indent="0">
              <a:buNone/>
            </a:pPr>
            <a:r>
              <a:rPr lang="sv-SE" dirty="0"/>
              <a:t>C) </a:t>
            </a:r>
            <a:r>
              <a:rPr lang="sv-SE" dirty="0" err="1"/>
              <a:t>Pyruvat</a:t>
            </a:r>
            <a:r>
              <a:rPr lang="sv-SE" dirty="0"/>
              <a:t> </a:t>
            </a:r>
          </a:p>
          <a:p>
            <a:pPr marL="0" indent="0">
              <a:buNone/>
            </a:pPr>
            <a:r>
              <a:rPr lang="sv-SE" dirty="0"/>
              <a:t>D) </a:t>
            </a:r>
            <a:r>
              <a:rPr lang="sv-SE" dirty="0" err="1"/>
              <a:t>Fructose</a:t>
            </a:r>
            <a:r>
              <a:rPr lang="sv-SE" dirty="0"/>
              <a:t> 2,6-bisphosphat </a:t>
            </a:r>
          </a:p>
          <a:p>
            <a:pPr marL="0" indent="0">
              <a:buNone/>
            </a:pPr>
            <a:r>
              <a:rPr lang="sv-SE" dirty="0"/>
              <a:t>E) </a:t>
            </a:r>
            <a:r>
              <a:rPr lang="sv-SE" dirty="0" err="1"/>
              <a:t>Glucose</a:t>
            </a:r>
            <a:r>
              <a:rPr lang="sv-SE" dirty="0"/>
              <a:t> 6-phosphat </a:t>
            </a:r>
          </a:p>
        </p:txBody>
      </p:sp>
    </p:spTree>
    <p:extLst>
      <p:ext uri="{BB962C8B-B14F-4D97-AF65-F5344CB8AC3E}">
        <p14:creationId xmlns:p14="http://schemas.microsoft.com/office/powerpoint/2010/main" val="20635181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511EF6-7C6C-4CE7-9C57-27830A2DE67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8CE0ED7-7CF2-4798-B170-6F59F6D6A4FF}"/>
              </a:ext>
            </a:extLst>
          </p:cNvPr>
          <p:cNvSpPr>
            <a:spLocks noGrp="1"/>
          </p:cNvSpPr>
          <p:nvPr>
            <p:ph idx="1"/>
          </p:nvPr>
        </p:nvSpPr>
        <p:spPr/>
        <p:txBody>
          <a:bodyPr/>
          <a:lstStyle/>
          <a:p>
            <a:pPr marL="0" indent="0">
              <a:buNone/>
            </a:pPr>
            <a:r>
              <a:rPr lang="sv-SE" b="1" i="1" dirty="0"/>
              <a:t>Svar: </a:t>
            </a:r>
            <a:r>
              <a:rPr lang="sv-SE" i="1" dirty="0"/>
              <a:t>D </a:t>
            </a:r>
            <a:endParaRPr lang="sv-SE" dirty="0"/>
          </a:p>
        </p:txBody>
      </p:sp>
    </p:spTree>
    <p:extLst>
      <p:ext uri="{BB962C8B-B14F-4D97-AF65-F5344CB8AC3E}">
        <p14:creationId xmlns:p14="http://schemas.microsoft.com/office/powerpoint/2010/main" val="38230001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CF046D-57B7-40A8-A534-CC8FC4525FE0}"/>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1686C90E-00F9-4C65-831D-9A819DF08808}"/>
              </a:ext>
            </a:extLst>
          </p:cNvPr>
          <p:cNvSpPr>
            <a:spLocks noGrp="1"/>
          </p:cNvSpPr>
          <p:nvPr>
            <p:ph idx="1"/>
          </p:nvPr>
        </p:nvSpPr>
        <p:spPr/>
        <p:txBody>
          <a:bodyPr/>
          <a:lstStyle/>
          <a:p>
            <a:pPr marL="0" indent="0">
              <a:buNone/>
            </a:pPr>
            <a:r>
              <a:rPr lang="sv-SE" b="1" dirty="0"/>
              <a:t>Fråga 28 (1 poäng): </a:t>
            </a:r>
            <a:endParaRPr lang="sv-SE" dirty="0"/>
          </a:p>
          <a:p>
            <a:pPr marL="0" indent="0">
              <a:buNone/>
            </a:pPr>
            <a:r>
              <a:rPr lang="sv-SE" dirty="0"/>
              <a:t>Vilken förening fungerar som en länk mellan citronsyrasyracykeln och ureacykeln? </a:t>
            </a:r>
          </a:p>
          <a:p>
            <a:pPr marL="0" indent="0">
              <a:buNone/>
            </a:pPr>
            <a:r>
              <a:rPr lang="sv-SE" dirty="0"/>
              <a:t>A) </a:t>
            </a:r>
            <a:r>
              <a:rPr lang="sv-SE" dirty="0" err="1"/>
              <a:t>malat</a:t>
            </a:r>
            <a:r>
              <a:rPr lang="sv-SE" dirty="0"/>
              <a:t> </a:t>
            </a:r>
          </a:p>
          <a:p>
            <a:pPr marL="0" indent="0">
              <a:buNone/>
            </a:pPr>
            <a:r>
              <a:rPr lang="sv-SE" dirty="0"/>
              <a:t>B) citrat </a:t>
            </a:r>
          </a:p>
          <a:p>
            <a:pPr marL="0" indent="0">
              <a:buNone/>
            </a:pPr>
            <a:r>
              <a:rPr lang="sv-SE" dirty="0"/>
              <a:t>C) </a:t>
            </a:r>
            <a:r>
              <a:rPr lang="sv-SE" dirty="0" err="1"/>
              <a:t>succinat</a:t>
            </a:r>
            <a:r>
              <a:rPr lang="sv-SE" dirty="0"/>
              <a:t> </a:t>
            </a:r>
          </a:p>
          <a:p>
            <a:pPr marL="0" indent="0">
              <a:buNone/>
            </a:pPr>
            <a:r>
              <a:rPr lang="sv-SE" dirty="0"/>
              <a:t>D) </a:t>
            </a:r>
            <a:r>
              <a:rPr lang="sv-SE" dirty="0" err="1"/>
              <a:t>fumarat</a:t>
            </a:r>
            <a:r>
              <a:rPr lang="sv-SE" dirty="0"/>
              <a:t> </a:t>
            </a:r>
          </a:p>
        </p:txBody>
      </p:sp>
    </p:spTree>
    <p:extLst>
      <p:ext uri="{BB962C8B-B14F-4D97-AF65-F5344CB8AC3E}">
        <p14:creationId xmlns:p14="http://schemas.microsoft.com/office/powerpoint/2010/main" val="16811148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170FD0-0E67-4946-8696-4A3EC3D3BD00}"/>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D36D815E-F305-4A2B-B4C4-FAA3859F06AB}"/>
              </a:ext>
            </a:extLst>
          </p:cNvPr>
          <p:cNvSpPr>
            <a:spLocks noGrp="1"/>
          </p:cNvSpPr>
          <p:nvPr>
            <p:ph idx="1"/>
          </p:nvPr>
        </p:nvSpPr>
        <p:spPr/>
        <p:txBody>
          <a:bodyPr/>
          <a:lstStyle/>
          <a:p>
            <a:r>
              <a:rPr lang="sv-SE" b="1" i="1" dirty="0"/>
              <a:t>Svar: </a:t>
            </a:r>
            <a:r>
              <a:rPr lang="sv-SE" i="1" dirty="0"/>
              <a:t>D </a:t>
            </a:r>
            <a:endParaRPr lang="sv-SE" dirty="0"/>
          </a:p>
        </p:txBody>
      </p:sp>
    </p:spTree>
    <p:extLst>
      <p:ext uri="{BB962C8B-B14F-4D97-AF65-F5344CB8AC3E}">
        <p14:creationId xmlns:p14="http://schemas.microsoft.com/office/powerpoint/2010/main" val="3775156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18 (4 poäng) : </a:t>
            </a:r>
            <a:endParaRPr lang="sv-SE" dirty="0"/>
          </a:p>
          <a:p>
            <a:r>
              <a:rPr lang="sv-SE" dirty="0"/>
              <a:t>Vitamin A och dess prekursor (som vitamin A kan bildas från) beta - karoten är viktiga beståndsdelar i vår föda. </a:t>
            </a:r>
            <a:r>
              <a:rPr lang="sv-SE" b="1" dirty="0"/>
              <a:t>Beskriv hur vitamin A i födan hamnar i levern. </a:t>
            </a:r>
          </a:p>
          <a:p>
            <a:endParaRPr lang="sv-SE" dirty="0"/>
          </a:p>
        </p:txBody>
      </p:sp>
    </p:spTree>
    <p:extLst>
      <p:ext uri="{BB962C8B-B14F-4D97-AF65-F5344CB8AC3E}">
        <p14:creationId xmlns:p14="http://schemas.microsoft.com/office/powerpoint/2010/main" val="7904543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0011E4-F4A5-4C03-8187-7CCE358D0D19}"/>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ED288B7-A8D3-4926-8465-E2D34D4196AE}"/>
              </a:ext>
            </a:extLst>
          </p:cNvPr>
          <p:cNvSpPr>
            <a:spLocks noGrp="1"/>
          </p:cNvSpPr>
          <p:nvPr>
            <p:ph idx="1"/>
          </p:nvPr>
        </p:nvSpPr>
        <p:spPr/>
        <p:txBody>
          <a:bodyPr/>
          <a:lstStyle/>
          <a:p>
            <a:pPr marL="0" indent="0">
              <a:buNone/>
            </a:pPr>
            <a:r>
              <a:rPr lang="sv-SE" b="1" dirty="0"/>
              <a:t>Fråga 29 (1 poäng): </a:t>
            </a:r>
            <a:endParaRPr lang="sv-SE" dirty="0"/>
          </a:p>
          <a:p>
            <a:pPr marL="0" indent="0">
              <a:buNone/>
            </a:pPr>
            <a:r>
              <a:rPr lang="sv-SE" dirty="0"/>
              <a:t>Ureacykeln äger rum i två olika, avskilda delar av cellen. Vilken annan reaktionsväg äger också rum i två olika cell-rum? </a:t>
            </a:r>
          </a:p>
          <a:p>
            <a:pPr marL="0" indent="0">
              <a:buNone/>
            </a:pPr>
            <a:r>
              <a:rPr lang="sv-SE" dirty="0"/>
              <a:t>A) Glykolys </a:t>
            </a:r>
          </a:p>
          <a:p>
            <a:pPr marL="0" indent="0">
              <a:buNone/>
            </a:pPr>
            <a:r>
              <a:rPr lang="sv-SE" dirty="0"/>
              <a:t>B) </a:t>
            </a:r>
            <a:r>
              <a:rPr lang="sv-SE" dirty="0" err="1"/>
              <a:t>Pentosshunten</a:t>
            </a:r>
            <a:r>
              <a:rPr lang="sv-SE" dirty="0"/>
              <a:t>, </a:t>
            </a:r>
            <a:r>
              <a:rPr lang="sv-SE" dirty="0" err="1"/>
              <a:t>oxidativ</a:t>
            </a:r>
            <a:r>
              <a:rPr lang="sv-SE" dirty="0"/>
              <a:t> fas </a:t>
            </a:r>
          </a:p>
          <a:p>
            <a:pPr marL="0" indent="0">
              <a:buNone/>
            </a:pPr>
            <a:r>
              <a:rPr lang="sv-SE" dirty="0"/>
              <a:t>C) Beta-oxidation </a:t>
            </a:r>
          </a:p>
          <a:p>
            <a:pPr marL="0" indent="0">
              <a:buNone/>
            </a:pPr>
            <a:r>
              <a:rPr lang="sv-SE" dirty="0"/>
              <a:t>D) </a:t>
            </a:r>
            <a:r>
              <a:rPr lang="sv-SE" dirty="0" err="1"/>
              <a:t>Glukoneogenes</a:t>
            </a:r>
            <a:r>
              <a:rPr lang="sv-SE" dirty="0"/>
              <a:t> </a:t>
            </a:r>
          </a:p>
          <a:p>
            <a:pPr marL="0" indent="0">
              <a:buNone/>
            </a:pPr>
            <a:r>
              <a:rPr lang="sv-SE" dirty="0"/>
              <a:t>E) </a:t>
            </a:r>
            <a:r>
              <a:rPr lang="sv-SE" dirty="0" err="1"/>
              <a:t>Glyoxylatcykeln</a:t>
            </a:r>
            <a:r>
              <a:rPr lang="sv-SE" dirty="0"/>
              <a:t> </a:t>
            </a:r>
          </a:p>
        </p:txBody>
      </p:sp>
    </p:spTree>
    <p:extLst>
      <p:ext uri="{BB962C8B-B14F-4D97-AF65-F5344CB8AC3E}">
        <p14:creationId xmlns:p14="http://schemas.microsoft.com/office/powerpoint/2010/main" val="15727448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D7C80C-D7B4-41F4-B2B1-028C37C906D7}"/>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92317C8-0319-41B6-B3D3-F97E49CCFA95}"/>
              </a:ext>
            </a:extLst>
          </p:cNvPr>
          <p:cNvSpPr>
            <a:spLocks noGrp="1"/>
          </p:cNvSpPr>
          <p:nvPr>
            <p:ph idx="1"/>
          </p:nvPr>
        </p:nvSpPr>
        <p:spPr/>
        <p:txBody>
          <a:bodyPr/>
          <a:lstStyle/>
          <a:p>
            <a:r>
              <a:rPr lang="sv-SE" b="1" i="1" dirty="0"/>
              <a:t>Svar: </a:t>
            </a:r>
            <a:r>
              <a:rPr lang="sv-SE" i="1" dirty="0"/>
              <a:t>D </a:t>
            </a:r>
            <a:endParaRPr lang="sv-SE" dirty="0"/>
          </a:p>
        </p:txBody>
      </p:sp>
    </p:spTree>
    <p:extLst>
      <p:ext uri="{BB962C8B-B14F-4D97-AF65-F5344CB8AC3E}">
        <p14:creationId xmlns:p14="http://schemas.microsoft.com/office/powerpoint/2010/main" val="16858412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1DA4A5-1AD2-48D1-92F2-EC47091C274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4E326D4B-EF81-4FE3-ABB7-66EA84776E82}"/>
              </a:ext>
            </a:extLst>
          </p:cNvPr>
          <p:cNvSpPr>
            <a:spLocks noGrp="1"/>
          </p:cNvSpPr>
          <p:nvPr>
            <p:ph idx="1"/>
          </p:nvPr>
        </p:nvSpPr>
        <p:spPr/>
        <p:txBody>
          <a:bodyPr/>
          <a:lstStyle/>
          <a:p>
            <a:pPr marL="0" indent="0">
              <a:buNone/>
            </a:pPr>
            <a:r>
              <a:rPr lang="sv-SE" b="1" dirty="0"/>
              <a:t>Fråga 30 (1 poäng): </a:t>
            </a:r>
            <a:endParaRPr lang="sv-SE" dirty="0"/>
          </a:p>
          <a:p>
            <a:pPr marL="0" indent="0">
              <a:buNone/>
            </a:pPr>
            <a:r>
              <a:rPr lang="sv-SE" dirty="0" err="1"/>
              <a:t>Liponsyra</a:t>
            </a:r>
            <a:r>
              <a:rPr lang="sv-SE" dirty="0"/>
              <a:t> är ett </a:t>
            </a:r>
            <a:r>
              <a:rPr lang="sv-SE" dirty="0" err="1"/>
              <a:t>koenzym</a:t>
            </a:r>
            <a:r>
              <a:rPr lang="sv-SE" dirty="0"/>
              <a:t> för flera olika enzym. Vilket alternativ är rätt? </a:t>
            </a:r>
          </a:p>
          <a:p>
            <a:pPr marL="0" indent="0">
              <a:buNone/>
            </a:pPr>
            <a:r>
              <a:rPr lang="sv-SE" dirty="0"/>
              <a:t>A) </a:t>
            </a:r>
            <a:r>
              <a:rPr lang="sv-SE" dirty="0" err="1"/>
              <a:t>pyruvatdehydrogenas</a:t>
            </a:r>
            <a:r>
              <a:rPr lang="sv-SE" dirty="0"/>
              <a:t> </a:t>
            </a:r>
          </a:p>
          <a:p>
            <a:pPr marL="0" indent="0">
              <a:buNone/>
            </a:pPr>
            <a:r>
              <a:rPr lang="sv-SE" dirty="0"/>
              <a:t>B) alfa-</a:t>
            </a:r>
            <a:r>
              <a:rPr lang="sv-SE" dirty="0" err="1"/>
              <a:t>ketoglutarat</a:t>
            </a:r>
            <a:r>
              <a:rPr lang="sv-SE" dirty="0"/>
              <a:t> </a:t>
            </a:r>
            <a:r>
              <a:rPr lang="sv-SE" dirty="0" err="1"/>
              <a:t>dehydrogenas</a:t>
            </a:r>
            <a:r>
              <a:rPr lang="sv-SE" dirty="0"/>
              <a:t> </a:t>
            </a:r>
          </a:p>
          <a:p>
            <a:pPr marL="0" indent="0">
              <a:buNone/>
            </a:pPr>
            <a:r>
              <a:rPr lang="sv-SE" dirty="0"/>
              <a:t>C) både (A) och (B) </a:t>
            </a:r>
          </a:p>
          <a:p>
            <a:pPr marL="0" indent="0">
              <a:buNone/>
            </a:pPr>
            <a:r>
              <a:rPr lang="sv-SE" dirty="0"/>
              <a:t>D) ingen av dessa </a:t>
            </a:r>
          </a:p>
        </p:txBody>
      </p:sp>
    </p:spTree>
    <p:extLst>
      <p:ext uri="{BB962C8B-B14F-4D97-AF65-F5344CB8AC3E}">
        <p14:creationId xmlns:p14="http://schemas.microsoft.com/office/powerpoint/2010/main" val="15246768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289498-B2C7-46B0-A717-A4700A25077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81B49B8A-E85A-425D-91E1-E122D9416D79}"/>
              </a:ext>
            </a:extLst>
          </p:cNvPr>
          <p:cNvSpPr>
            <a:spLocks noGrp="1"/>
          </p:cNvSpPr>
          <p:nvPr>
            <p:ph idx="1"/>
          </p:nvPr>
        </p:nvSpPr>
        <p:spPr/>
        <p:txBody>
          <a:bodyPr/>
          <a:lstStyle/>
          <a:p>
            <a:r>
              <a:rPr lang="sv-SE" b="1" i="1" dirty="0"/>
              <a:t>Svar: </a:t>
            </a:r>
            <a:r>
              <a:rPr lang="sv-SE" i="1" dirty="0"/>
              <a:t>C </a:t>
            </a:r>
            <a:endParaRPr lang="sv-SE" dirty="0"/>
          </a:p>
        </p:txBody>
      </p:sp>
    </p:spTree>
    <p:extLst>
      <p:ext uri="{BB962C8B-B14F-4D97-AF65-F5344CB8AC3E}">
        <p14:creationId xmlns:p14="http://schemas.microsoft.com/office/powerpoint/2010/main" val="23903729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370E06-9879-4E65-AE6C-A7B763BC1BDF}"/>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0764173-1A4A-4863-94A6-F1BCC231ED63}"/>
              </a:ext>
            </a:extLst>
          </p:cNvPr>
          <p:cNvSpPr>
            <a:spLocks noGrp="1"/>
          </p:cNvSpPr>
          <p:nvPr>
            <p:ph idx="1"/>
          </p:nvPr>
        </p:nvSpPr>
        <p:spPr/>
        <p:txBody>
          <a:bodyPr/>
          <a:lstStyle/>
          <a:p>
            <a:pPr marL="0" indent="0">
              <a:buNone/>
            </a:pPr>
            <a:r>
              <a:rPr lang="sv-SE" b="1" dirty="0"/>
              <a:t>Fråga 31 (1 poäng): </a:t>
            </a:r>
            <a:endParaRPr lang="sv-SE" dirty="0"/>
          </a:p>
          <a:p>
            <a:pPr marL="0" indent="0">
              <a:buNone/>
            </a:pPr>
            <a:r>
              <a:rPr lang="sv-SE" dirty="0"/>
              <a:t>Vilket ämne är en allosterisk </a:t>
            </a:r>
            <a:r>
              <a:rPr lang="sv-SE" dirty="0" err="1"/>
              <a:t>aktivator</a:t>
            </a:r>
            <a:r>
              <a:rPr lang="sv-SE" dirty="0"/>
              <a:t> av </a:t>
            </a:r>
            <a:r>
              <a:rPr lang="sv-SE" dirty="0" err="1"/>
              <a:t>glykogensyntas</a:t>
            </a:r>
            <a:r>
              <a:rPr lang="sv-SE" dirty="0"/>
              <a:t>? </a:t>
            </a:r>
          </a:p>
          <a:p>
            <a:pPr marL="0" indent="0">
              <a:buNone/>
            </a:pPr>
            <a:r>
              <a:rPr lang="sv-SE" dirty="0"/>
              <a:t>A) glukos </a:t>
            </a:r>
          </a:p>
          <a:p>
            <a:pPr marL="0" indent="0">
              <a:buNone/>
            </a:pPr>
            <a:r>
              <a:rPr lang="sv-SE" dirty="0"/>
              <a:t>B) glukos-6-fosfat </a:t>
            </a:r>
          </a:p>
          <a:p>
            <a:pPr marL="0" indent="0">
              <a:buNone/>
            </a:pPr>
            <a:r>
              <a:rPr lang="sv-SE" dirty="0"/>
              <a:t>C) UTP </a:t>
            </a:r>
          </a:p>
          <a:p>
            <a:pPr marL="0" indent="0">
              <a:buNone/>
            </a:pPr>
            <a:r>
              <a:rPr lang="sv-SE" dirty="0"/>
              <a:t>D) glukos-1-fosfat </a:t>
            </a:r>
          </a:p>
        </p:txBody>
      </p:sp>
    </p:spTree>
    <p:extLst>
      <p:ext uri="{BB962C8B-B14F-4D97-AF65-F5344CB8AC3E}">
        <p14:creationId xmlns:p14="http://schemas.microsoft.com/office/powerpoint/2010/main" val="5484537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65D3E9-CADB-4F32-B96D-665BDB00A9C8}"/>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3BFF8BD-B31E-44C4-BFDC-6BDE958ED45C}"/>
              </a:ext>
            </a:extLst>
          </p:cNvPr>
          <p:cNvSpPr>
            <a:spLocks noGrp="1"/>
          </p:cNvSpPr>
          <p:nvPr>
            <p:ph idx="1"/>
          </p:nvPr>
        </p:nvSpPr>
        <p:spPr/>
        <p:txBody>
          <a:bodyPr/>
          <a:lstStyle/>
          <a:p>
            <a:r>
              <a:rPr lang="sv-SE" b="1" i="1" dirty="0"/>
              <a:t>Svar: </a:t>
            </a:r>
            <a:r>
              <a:rPr lang="sv-SE" i="1" dirty="0"/>
              <a:t>B </a:t>
            </a:r>
            <a:endParaRPr lang="sv-SE" dirty="0"/>
          </a:p>
        </p:txBody>
      </p:sp>
    </p:spTree>
    <p:extLst>
      <p:ext uri="{BB962C8B-B14F-4D97-AF65-F5344CB8AC3E}">
        <p14:creationId xmlns:p14="http://schemas.microsoft.com/office/powerpoint/2010/main" val="16827761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DFCF7E-F113-46D9-BD15-FC67A22EDDA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3D2779F-6471-49A8-BAEA-68C1055F76B3}"/>
              </a:ext>
            </a:extLst>
          </p:cNvPr>
          <p:cNvSpPr>
            <a:spLocks noGrp="1"/>
          </p:cNvSpPr>
          <p:nvPr>
            <p:ph idx="1"/>
          </p:nvPr>
        </p:nvSpPr>
        <p:spPr/>
        <p:txBody>
          <a:bodyPr/>
          <a:lstStyle/>
          <a:p>
            <a:pPr marL="0" indent="0">
              <a:buNone/>
            </a:pPr>
            <a:r>
              <a:rPr lang="sv-SE" b="1" dirty="0"/>
              <a:t>Fråga 32 (1 poäng): </a:t>
            </a:r>
            <a:endParaRPr lang="sv-SE" dirty="0"/>
          </a:p>
          <a:p>
            <a:pPr marL="0" indent="0">
              <a:buNone/>
            </a:pPr>
            <a:r>
              <a:rPr lang="sv-SE" dirty="0"/>
              <a:t>Vilket vitamin är utgångsmolekyl för bildningen av </a:t>
            </a:r>
            <a:r>
              <a:rPr lang="sv-SE" dirty="0" err="1"/>
              <a:t>koenzymerna</a:t>
            </a:r>
            <a:r>
              <a:rPr lang="sv-SE" dirty="0"/>
              <a:t> FMN och FAD? </a:t>
            </a:r>
          </a:p>
          <a:p>
            <a:pPr marL="0" indent="0">
              <a:buNone/>
            </a:pPr>
            <a:r>
              <a:rPr lang="sv-SE" dirty="0"/>
              <a:t>A) C (askorbinsyra)) </a:t>
            </a:r>
          </a:p>
          <a:p>
            <a:pPr marL="0" indent="0">
              <a:buNone/>
            </a:pPr>
            <a:r>
              <a:rPr lang="sv-SE" dirty="0"/>
              <a:t>B) B6 (</a:t>
            </a:r>
            <a:r>
              <a:rPr lang="sv-SE" dirty="0" err="1"/>
              <a:t>pyridoxin</a:t>
            </a:r>
            <a:r>
              <a:rPr lang="sv-SE" dirty="0"/>
              <a:t>) </a:t>
            </a:r>
          </a:p>
          <a:p>
            <a:pPr marL="0" indent="0">
              <a:buNone/>
            </a:pPr>
            <a:r>
              <a:rPr lang="sv-SE" dirty="0"/>
              <a:t>C) B1 tiamin </a:t>
            </a:r>
          </a:p>
          <a:p>
            <a:pPr marL="0" indent="0">
              <a:buNone/>
            </a:pPr>
            <a:r>
              <a:rPr lang="sv-SE" dirty="0"/>
              <a:t>D) B2 (riboflavin) </a:t>
            </a:r>
          </a:p>
        </p:txBody>
      </p:sp>
    </p:spTree>
    <p:extLst>
      <p:ext uri="{BB962C8B-B14F-4D97-AF65-F5344CB8AC3E}">
        <p14:creationId xmlns:p14="http://schemas.microsoft.com/office/powerpoint/2010/main" val="27438177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6491CA-F34B-4C01-9302-7096A86A80D7}"/>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B1E265E-23A1-4207-99AC-29E2D8F11877}"/>
              </a:ext>
            </a:extLst>
          </p:cNvPr>
          <p:cNvSpPr>
            <a:spLocks noGrp="1"/>
          </p:cNvSpPr>
          <p:nvPr>
            <p:ph idx="1"/>
          </p:nvPr>
        </p:nvSpPr>
        <p:spPr/>
        <p:txBody>
          <a:bodyPr/>
          <a:lstStyle/>
          <a:p>
            <a:r>
              <a:rPr lang="sv-SE" b="1" i="1" dirty="0"/>
              <a:t>Svar: </a:t>
            </a:r>
            <a:r>
              <a:rPr lang="sv-SE" i="1" dirty="0"/>
              <a:t>D </a:t>
            </a:r>
            <a:endParaRPr lang="sv-SE" dirty="0"/>
          </a:p>
        </p:txBody>
      </p:sp>
    </p:spTree>
    <p:extLst>
      <p:ext uri="{BB962C8B-B14F-4D97-AF65-F5344CB8AC3E}">
        <p14:creationId xmlns:p14="http://schemas.microsoft.com/office/powerpoint/2010/main" val="1241125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24 (1 poäng ) : </a:t>
            </a:r>
            <a:r>
              <a:rPr lang="sv-SE" dirty="0"/>
              <a:t>Vilken av följande principer utnyttjas av enzymer för att påskynda en kemisk reaktion? </a:t>
            </a:r>
          </a:p>
          <a:p>
            <a:r>
              <a:rPr lang="sv-SE" dirty="0"/>
              <a:t>a) förskjutning av elektroner i bindningar </a:t>
            </a:r>
          </a:p>
          <a:p>
            <a:r>
              <a:rPr lang="sv-SE" dirty="0"/>
              <a:t>b) mekanisk kompression av substraten </a:t>
            </a:r>
          </a:p>
          <a:p>
            <a:r>
              <a:rPr lang="sv-SE" dirty="0"/>
              <a:t>c) lokal blandning av substraten </a:t>
            </a:r>
          </a:p>
          <a:p>
            <a:r>
              <a:rPr lang="sv-SE" dirty="0"/>
              <a:t>d) förändring av jämviktskonstanten </a:t>
            </a:r>
          </a:p>
          <a:p>
            <a:endParaRPr lang="sv-SE" dirty="0"/>
          </a:p>
        </p:txBody>
      </p:sp>
    </p:spTree>
    <p:extLst>
      <p:ext uri="{BB962C8B-B14F-4D97-AF65-F5344CB8AC3E}">
        <p14:creationId xmlns:p14="http://schemas.microsoft.com/office/powerpoint/2010/main" val="2207104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a:t>
            </a:r>
          </a:p>
        </p:txBody>
      </p:sp>
    </p:spTree>
    <p:extLst>
      <p:ext uri="{BB962C8B-B14F-4D97-AF65-F5344CB8AC3E}">
        <p14:creationId xmlns:p14="http://schemas.microsoft.com/office/powerpoint/2010/main" val="776257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dirty="0"/>
              <a:t>Fettlösligt och färdas därför ej fritt i blodet utan använder RBP, </a:t>
            </a:r>
            <a:r>
              <a:rPr lang="sv-SE" dirty="0" err="1"/>
              <a:t>Retinol-binding</a:t>
            </a:r>
            <a:r>
              <a:rPr lang="sv-SE" dirty="0"/>
              <a:t> protein. </a:t>
            </a:r>
          </a:p>
        </p:txBody>
      </p:sp>
    </p:spTree>
    <p:extLst>
      <p:ext uri="{BB962C8B-B14F-4D97-AF65-F5344CB8AC3E}">
        <p14:creationId xmlns:p14="http://schemas.microsoft.com/office/powerpoint/2010/main" val="8316133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44 (5 poäng) : </a:t>
            </a:r>
            <a:r>
              <a:rPr lang="sv-SE" dirty="0"/>
              <a:t>Det krävs ATP för att driva många biokemiska reaktioner. Förklara i generella termer hur ATP kan driva en reaktion som inte kan ske utan ATP. </a:t>
            </a:r>
          </a:p>
          <a:p>
            <a:endParaRPr lang="sv-SE" dirty="0"/>
          </a:p>
        </p:txBody>
      </p:sp>
    </p:spTree>
    <p:extLst>
      <p:ext uri="{BB962C8B-B14F-4D97-AF65-F5344CB8AC3E}">
        <p14:creationId xmlns:p14="http://schemas.microsoft.com/office/powerpoint/2010/main" val="19938428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ATP ingår som en av </a:t>
            </a:r>
            <a:r>
              <a:rPr lang="sv-SE" dirty="0" err="1"/>
              <a:t>reaktanterna</a:t>
            </a:r>
            <a:r>
              <a:rPr lang="sv-SE" dirty="0"/>
              <a:t> i reaktionen och under reaktionen </a:t>
            </a:r>
            <a:r>
              <a:rPr lang="sv-SE" b="1" dirty="0" err="1"/>
              <a:t>hydrolyseras</a:t>
            </a:r>
            <a:r>
              <a:rPr lang="sv-SE" b="1" dirty="0"/>
              <a:t> ATP till ADP eller AMP</a:t>
            </a:r>
            <a:r>
              <a:rPr lang="sv-SE" dirty="0"/>
              <a:t>. Hydrolysen av ATP är en reaktion med ∆ G&lt;&lt;0 och därför kan den nya reaktionen med ATP - hydrolys få ett ∆ G&lt;0. </a:t>
            </a:r>
          </a:p>
          <a:p>
            <a:endParaRPr lang="sv-SE" dirty="0"/>
          </a:p>
        </p:txBody>
      </p:sp>
    </p:spTree>
    <p:extLst>
      <p:ext uri="{BB962C8B-B14F-4D97-AF65-F5344CB8AC3E}">
        <p14:creationId xmlns:p14="http://schemas.microsoft.com/office/powerpoint/2010/main" val="18651123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45 (6 poäng ) : </a:t>
            </a:r>
            <a:r>
              <a:rPr lang="sv-SE" dirty="0"/>
              <a:t>Beskriv översiktligt syntesen av kolesterol i en cell och de viktigaste aspekterna av cellens interna reglering av kolesterolsyntesen. </a:t>
            </a:r>
          </a:p>
          <a:p>
            <a:endParaRPr lang="sv-SE" dirty="0"/>
          </a:p>
        </p:txBody>
      </p:sp>
    </p:spTree>
    <p:extLst>
      <p:ext uri="{BB962C8B-B14F-4D97-AF65-F5344CB8AC3E}">
        <p14:creationId xmlns:p14="http://schemas.microsoft.com/office/powerpoint/2010/main" val="1246392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sz="1400" dirty="0"/>
              <a:t>Utgångsmaterialet för kolesterolsyntesen är Acetyl-</a:t>
            </a:r>
            <a:r>
              <a:rPr lang="sv-SE" sz="1400" dirty="0" err="1"/>
              <a:t>CoA</a:t>
            </a:r>
            <a:r>
              <a:rPr lang="sv-SE" sz="1400" dirty="0"/>
              <a:t> </a:t>
            </a:r>
          </a:p>
          <a:p>
            <a:r>
              <a:rPr lang="sv-SE" sz="1400" dirty="0"/>
              <a:t>Det viktigaste steget är </a:t>
            </a:r>
            <a:r>
              <a:rPr lang="sv-SE" sz="1400" b="1" dirty="0"/>
              <a:t>HMG - </a:t>
            </a:r>
            <a:r>
              <a:rPr lang="sv-SE" sz="1400" b="1" dirty="0" err="1"/>
              <a:t>CoA</a:t>
            </a:r>
            <a:r>
              <a:rPr lang="sv-SE" sz="1400" b="1" dirty="0"/>
              <a:t> till </a:t>
            </a:r>
            <a:r>
              <a:rPr lang="sv-SE" sz="1400" b="1" dirty="0" err="1"/>
              <a:t>melanovate</a:t>
            </a:r>
            <a:r>
              <a:rPr lang="sv-SE" sz="1400" b="1" dirty="0"/>
              <a:t> </a:t>
            </a:r>
            <a:r>
              <a:rPr lang="sv-SE" sz="1400" dirty="0"/>
              <a:t>(som är det hastighetsreglerande steget) </a:t>
            </a:r>
          </a:p>
          <a:p>
            <a:r>
              <a:rPr lang="sv-SE" sz="1400" dirty="0"/>
              <a:t>Acetyl-</a:t>
            </a:r>
            <a:r>
              <a:rPr lang="sv-SE" sz="1400" dirty="0" err="1"/>
              <a:t>CoA</a:t>
            </a:r>
            <a:r>
              <a:rPr lang="sv-SE" sz="1400" dirty="0"/>
              <a:t> + </a:t>
            </a:r>
            <a:r>
              <a:rPr lang="sv-SE" sz="1400" dirty="0" err="1"/>
              <a:t>acetoacetyl-CoA</a:t>
            </a:r>
            <a:r>
              <a:rPr lang="sv-SE" sz="1400" dirty="0"/>
              <a:t> </a:t>
            </a:r>
            <a:r>
              <a:rPr lang="sv-SE" sz="1400" dirty="0">
                <a:effectLst/>
                <a:latin typeface="Wingdings" charset="2"/>
              </a:rPr>
              <a:t> </a:t>
            </a:r>
            <a:r>
              <a:rPr lang="sv-SE" sz="1400" dirty="0"/>
              <a:t>HMG - </a:t>
            </a:r>
            <a:r>
              <a:rPr lang="sv-SE" sz="1400" dirty="0" err="1"/>
              <a:t>CoA</a:t>
            </a:r>
            <a:r>
              <a:rPr lang="sv-SE" sz="1400" dirty="0"/>
              <a:t> </a:t>
            </a:r>
            <a:r>
              <a:rPr lang="sv-SE" sz="1400" dirty="0">
                <a:effectLst/>
                <a:latin typeface="Wingdings" charset="2"/>
              </a:rPr>
              <a:t></a:t>
            </a:r>
            <a:r>
              <a:rPr lang="sv-SE" sz="1400" dirty="0" err="1"/>
              <a:t>mevalonate</a:t>
            </a:r>
            <a:r>
              <a:rPr lang="sv-SE" sz="1400" dirty="0"/>
              <a:t> </a:t>
            </a:r>
            <a:r>
              <a:rPr lang="sv-SE" sz="1400" dirty="0">
                <a:effectLst/>
                <a:latin typeface="Wingdings" charset="2"/>
              </a:rPr>
              <a:t>  </a:t>
            </a:r>
            <a:r>
              <a:rPr lang="sv-SE" sz="1400" dirty="0"/>
              <a:t>kolesterol </a:t>
            </a:r>
          </a:p>
          <a:p>
            <a:r>
              <a:rPr lang="sv-SE" sz="1400" dirty="0"/>
              <a:t>Det är en energikrävande process som förbrukar ATP och NADPH </a:t>
            </a:r>
          </a:p>
          <a:p>
            <a:r>
              <a:rPr lang="sv-SE" sz="1400" b="1" dirty="0"/>
              <a:t>Kolesterol reglerar sig själv, låga nivåer ökar syntesen </a:t>
            </a:r>
          </a:p>
          <a:p>
            <a:r>
              <a:rPr lang="sv-SE" sz="1400" dirty="0"/>
              <a:t>Kolesterol + </a:t>
            </a:r>
            <a:r>
              <a:rPr lang="sv-SE" sz="1400" dirty="0">
                <a:effectLst/>
                <a:latin typeface="Wingdings" charset="2"/>
              </a:rPr>
              <a:t> </a:t>
            </a:r>
            <a:r>
              <a:rPr lang="sv-SE" sz="1400" dirty="0"/>
              <a:t>HMG - </a:t>
            </a:r>
            <a:r>
              <a:rPr lang="sv-SE" sz="1400" dirty="0" err="1"/>
              <a:t>CoA</a:t>
            </a:r>
            <a:r>
              <a:rPr lang="sv-SE" sz="1400" dirty="0"/>
              <a:t> </a:t>
            </a:r>
            <a:r>
              <a:rPr lang="sv-SE" sz="1400" dirty="0" err="1"/>
              <a:t>reduktas</a:t>
            </a:r>
            <a:r>
              <a:rPr lang="sv-SE" sz="1400" dirty="0"/>
              <a:t> degraderas (</a:t>
            </a:r>
            <a:r>
              <a:rPr lang="sv-SE" sz="1400" dirty="0" err="1"/>
              <a:t>proteasom</a:t>
            </a:r>
            <a:r>
              <a:rPr lang="sv-SE" sz="1400" dirty="0"/>
              <a:t>) </a:t>
            </a:r>
          </a:p>
          <a:p>
            <a:r>
              <a:rPr lang="sv-SE" sz="1400" dirty="0"/>
              <a:t>Kolesterol - </a:t>
            </a:r>
            <a:r>
              <a:rPr lang="sv-SE" sz="1400" dirty="0">
                <a:effectLst/>
                <a:latin typeface="Wingdings" charset="2"/>
              </a:rPr>
              <a:t> </a:t>
            </a:r>
            <a:r>
              <a:rPr lang="sv-SE" sz="1400" dirty="0"/>
              <a:t>SREBP - 2 ökar transkription av HMG - </a:t>
            </a:r>
            <a:r>
              <a:rPr lang="sv-SE" sz="1400" dirty="0" err="1"/>
              <a:t>CoA</a:t>
            </a:r>
            <a:r>
              <a:rPr lang="sv-SE" sz="1400" dirty="0"/>
              <a:t> </a:t>
            </a:r>
            <a:r>
              <a:rPr lang="sv-SE" sz="1400" dirty="0" err="1"/>
              <a:t>reductas</a:t>
            </a:r>
            <a:r>
              <a:rPr lang="sv-SE" sz="1400" dirty="0"/>
              <a:t> </a:t>
            </a:r>
          </a:p>
          <a:p>
            <a:r>
              <a:rPr lang="sv-SE" sz="1400" dirty="0"/>
              <a:t>AMP + </a:t>
            </a:r>
            <a:r>
              <a:rPr lang="sv-SE" sz="1400" dirty="0">
                <a:effectLst/>
                <a:latin typeface="Wingdings" charset="2"/>
              </a:rPr>
              <a:t> </a:t>
            </a:r>
            <a:r>
              <a:rPr lang="sv-SE" sz="1400" dirty="0"/>
              <a:t>AMP - kinas + </a:t>
            </a:r>
            <a:r>
              <a:rPr lang="sv-SE" sz="1400" dirty="0">
                <a:effectLst/>
                <a:latin typeface="Wingdings" charset="2"/>
              </a:rPr>
              <a:t> </a:t>
            </a:r>
            <a:r>
              <a:rPr lang="sv-SE" sz="1400" dirty="0"/>
              <a:t>HMG - </a:t>
            </a:r>
            <a:r>
              <a:rPr lang="sv-SE" sz="1400" dirty="0" err="1"/>
              <a:t>CoA</a:t>
            </a:r>
            <a:r>
              <a:rPr lang="sv-SE" sz="1400" dirty="0"/>
              <a:t> </a:t>
            </a:r>
            <a:r>
              <a:rPr lang="sv-SE" sz="1400" dirty="0" err="1"/>
              <a:t>reduktas</a:t>
            </a:r>
            <a:r>
              <a:rPr lang="sv-SE" sz="1400" dirty="0"/>
              <a:t> - P som är inaktivt </a:t>
            </a:r>
          </a:p>
          <a:p>
            <a:endParaRPr lang="sv-SE" sz="1400" dirty="0"/>
          </a:p>
        </p:txBody>
      </p:sp>
      <p:pic>
        <p:nvPicPr>
          <p:cNvPr id="4" name="Bildobjekt 3">
            <a:extLst>
              <a:ext uri="{FF2B5EF4-FFF2-40B4-BE49-F238E27FC236}">
                <a16:creationId xmlns:a16="http://schemas.microsoft.com/office/drawing/2014/main" id="{70CC2215-CA01-4C09-A74A-BEDAB8480F10}"/>
              </a:ext>
            </a:extLst>
          </p:cNvPr>
          <p:cNvPicPr>
            <a:picLocks noChangeAspect="1"/>
          </p:cNvPicPr>
          <p:nvPr/>
        </p:nvPicPr>
        <p:blipFill>
          <a:blip r:embed="rId2"/>
          <a:stretch>
            <a:fillRect/>
          </a:stretch>
        </p:blipFill>
        <p:spPr>
          <a:xfrm>
            <a:off x="6466982" y="2869141"/>
            <a:ext cx="5033463" cy="3623734"/>
          </a:xfrm>
          <a:prstGeom prst="rect">
            <a:avLst/>
          </a:prstGeom>
        </p:spPr>
      </p:pic>
    </p:spTree>
    <p:extLst>
      <p:ext uri="{BB962C8B-B14F-4D97-AF65-F5344CB8AC3E}">
        <p14:creationId xmlns:p14="http://schemas.microsoft.com/office/powerpoint/2010/main" val="10155038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F01A73-61A6-4878-B709-161D3243843B}"/>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67ACC1B-CE90-45D6-9A03-06407E547904}"/>
              </a:ext>
            </a:extLst>
          </p:cNvPr>
          <p:cNvSpPr>
            <a:spLocks noGrp="1"/>
          </p:cNvSpPr>
          <p:nvPr>
            <p:ph idx="1"/>
          </p:nvPr>
        </p:nvSpPr>
        <p:spPr/>
        <p:txBody>
          <a:bodyPr/>
          <a:lstStyle/>
          <a:p>
            <a:pPr marL="0" indent="0">
              <a:buNone/>
            </a:pPr>
            <a:r>
              <a:rPr lang="sv-SE" b="1" dirty="0"/>
              <a:t>Fråga 24 (1 poäng): </a:t>
            </a:r>
            <a:endParaRPr lang="sv-SE" dirty="0"/>
          </a:p>
          <a:p>
            <a:pPr marL="0" indent="0">
              <a:buNone/>
            </a:pPr>
            <a:r>
              <a:rPr lang="sv-SE" dirty="0"/>
              <a:t>Vilken storlek har </a:t>
            </a:r>
            <a:r>
              <a:rPr lang="sv-SE" dirty="0" err="1"/>
              <a:t>kolkedjan</a:t>
            </a:r>
            <a:r>
              <a:rPr lang="sv-SE" dirty="0"/>
              <a:t> efter fyra rundor av </a:t>
            </a:r>
            <a:r>
              <a:rPr lang="sv-SE" dirty="0" err="1"/>
              <a:t>fettsyrasyntasaktivitet</a:t>
            </a:r>
            <a:r>
              <a:rPr lang="sv-SE" dirty="0"/>
              <a:t>? </a:t>
            </a:r>
          </a:p>
          <a:p>
            <a:pPr marL="0" indent="0">
              <a:buNone/>
            </a:pPr>
            <a:r>
              <a:rPr lang="sv-SE" dirty="0"/>
              <a:t>A) 4 kol lång </a:t>
            </a:r>
          </a:p>
          <a:p>
            <a:pPr marL="0" indent="0">
              <a:buNone/>
            </a:pPr>
            <a:r>
              <a:rPr lang="sv-SE" dirty="0"/>
              <a:t>B) 5 kol lång </a:t>
            </a:r>
          </a:p>
          <a:p>
            <a:pPr marL="0" indent="0">
              <a:buNone/>
            </a:pPr>
            <a:r>
              <a:rPr lang="sv-SE" dirty="0"/>
              <a:t>C) 8 kol lång </a:t>
            </a:r>
          </a:p>
          <a:p>
            <a:pPr marL="0" indent="0">
              <a:buNone/>
            </a:pPr>
            <a:r>
              <a:rPr lang="sv-SE" dirty="0"/>
              <a:t>D) 9 kolkar lång </a:t>
            </a:r>
          </a:p>
          <a:p>
            <a:pPr marL="0" indent="0">
              <a:buNone/>
            </a:pPr>
            <a:r>
              <a:rPr lang="sv-SE" dirty="0"/>
              <a:t>E) 10 kol lång </a:t>
            </a:r>
          </a:p>
        </p:txBody>
      </p:sp>
    </p:spTree>
    <p:extLst>
      <p:ext uri="{BB962C8B-B14F-4D97-AF65-F5344CB8AC3E}">
        <p14:creationId xmlns:p14="http://schemas.microsoft.com/office/powerpoint/2010/main" val="28433557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63DA37-1460-4DAF-89BA-ECD9BAEFD8A7}"/>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AE460DC-5F43-4D88-93FD-1D1E58B6FD32}"/>
              </a:ext>
            </a:extLst>
          </p:cNvPr>
          <p:cNvSpPr>
            <a:spLocks noGrp="1"/>
          </p:cNvSpPr>
          <p:nvPr>
            <p:ph idx="1"/>
          </p:nvPr>
        </p:nvSpPr>
        <p:spPr/>
        <p:txBody>
          <a:bodyPr/>
          <a:lstStyle/>
          <a:p>
            <a:pPr marL="0" indent="0">
              <a:buNone/>
            </a:pPr>
            <a:r>
              <a:rPr lang="sv-SE" b="1" dirty="0"/>
              <a:t>Svar: </a:t>
            </a:r>
            <a:r>
              <a:rPr lang="sv-SE" dirty="0"/>
              <a:t>E </a:t>
            </a:r>
          </a:p>
        </p:txBody>
      </p:sp>
    </p:spTree>
    <p:extLst>
      <p:ext uri="{BB962C8B-B14F-4D97-AF65-F5344CB8AC3E}">
        <p14:creationId xmlns:p14="http://schemas.microsoft.com/office/powerpoint/2010/main" val="330946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FFC773-70F1-4F7E-A3BC-BDF2D6EE3808}"/>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8EF76C2-473C-4825-B8AD-8159AF263CC5}"/>
              </a:ext>
            </a:extLst>
          </p:cNvPr>
          <p:cNvSpPr>
            <a:spLocks noGrp="1"/>
          </p:cNvSpPr>
          <p:nvPr>
            <p:ph idx="1"/>
          </p:nvPr>
        </p:nvSpPr>
        <p:spPr/>
        <p:txBody>
          <a:bodyPr>
            <a:normAutofit lnSpcReduction="10000"/>
          </a:bodyPr>
          <a:lstStyle/>
          <a:p>
            <a:pPr marL="0" indent="0">
              <a:buNone/>
            </a:pPr>
            <a:r>
              <a:rPr lang="sv-SE" b="1" dirty="0"/>
              <a:t>Fråga 25 (1 poäng): </a:t>
            </a:r>
            <a:endParaRPr lang="sv-SE" dirty="0"/>
          </a:p>
          <a:p>
            <a:pPr marL="0" indent="0">
              <a:buNone/>
            </a:pPr>
            <a:r>
              <a:rPr lang="sv-SE" dirty="0"/>
              <a:t>Den samtidiga aktiveringen av beta-oxidation och fettsyrasyntes i samma cell är en meningslös cykel. Vilken metabolit förhindrar denna meningslösa cykel genom att förhindra transporten av fettsyrorna över ett membran? </a:t>
            </a:r>
          </a:p>
          <a:p>
            <a:pPr marL="0" indent="0">
              <a:buNone/>
            </a:pPr>
            <a:r>
              <a:rPr lang="sv-SE" dirty="0"/>
              <a:t>A) Acetyl-</a:t>
            </a:r>
            <a:r>
              <a:rPr lang="sv-SE" dirty="0" err="1"/>
              <a:t>CoA</a:t>
            </a:r>
            <a:r>
              <a:rPr lang="sv-SE" dirty="0"/>
              <a:t> </a:t>
            </a:r>
          </a:p>
          <a:p>
            <a:pPr marL="0" indent="0">
              <a:buNone/>
            </a:pPr>
            <a:r>
              <a:rPr lang="sv-SE" dirty="0"/>
              <a:t>B) </a:t>
            </a:r>
            <a:r>
              <a:rPr lang="sv-SE" dirty="0" err="1"/>
              <a:t>Malonyl-CoA</a:t>
            </a:r>
            <a:r>
              <a:rPr lang="sv-SE" dirty="0"/>
              <a:t> </a:t>
            </a:r>
          </a:p>
          <a:p>
            <a:pPr marL="0" indent="0">
              <a:buNone/>
            </a:pPr>
            <a:r>
              <a:rPr lang="sv-SE" dirty="0"/>
              <a:t>C) </a:t>
            </a:r>
            <a:r>
              <a:rPr lang="sv-SE" dirty="0" err="1"/>
              <a:t>Palmitoyl-CoA</a:t>
            </a:r>
            <a:r>
              <a:rPr lang="sv-SE" dirty="0"/>
              <a:t> </a:t>
            </a:r>
          </a:p>
          <a:p>
            <a:pPr marL="0" indent="0">
              <a:buNone/>
            </a:pPr>
            <a:r>
              <a:rPr lang="sv-SE" dirty="0"/>
              <a:t>D) ADP </a:t>
            </a:r>
          </a:p>
          <a:p>
            <a:pPr marL="0" indent="0">
              <a:buNone/>
            </a:pPr>
            <a:r>
              <a:rPr lang="sv-SE" dirty="0"/>
              <a:t>E) Citrat </a:t>
            </a:r>
          </a:p>
        </p:txBody>
      </p:sp>
    </p:spTree>
    <p:extLst>
      <p:ext uri="{BB962C8B-B14F-4D97-AF65-F5344CB8AC3E}">
        <p14:creationId xmlns:p14="http://schemas.microsoft.com/office/powerpoint/2010/main" val="30466365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8B0C38-E4C7-45FD-B188-160174BB74D9}"/>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4EDB8BB6-8847-4EED-AA2E-6F66903BBC57}"/>
              </a:ext>
            </a:extLst>
          </p:cNvPr>
          <p:cNvSpPr>
            <a:spLocks noGrp="1"/>
          </p:cNvSpPr>
          <p:nvPr>
            <p:ph idx="1"/>
          </p:nvPr>
        </p:nvSpPr>
        <p:spPr/>
        <p:txBody>
          <a:bodyPr/>
          <a:lstStyle/>
          <a:p>
            <a:pPr marL="0" indent="0">
              <a:buNone/>
            </a:pPr>
            <a:r>
              <a:rPr lang="sv-SE" b="1" dirty="0"/>
              <a:t>Svar: </a:t>
            </a:r>
            <a:r>
              <a:rPr lang="sv-SE" dirty="0"/>
              <a:t>B </a:t>
            </a:r>
          </a:p>
        </p:txBody>
      </p:sp>
    </p:spTree>
    <p:extLst>
      <p:ext uri="{BB962C8B-B14F-4D97-AF65-F5344CB8AC3E}">
        <p14:creationId xmlns:p14="http://schemas.microsoft.com/office/powerpoint/2010/main" val="38651692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46 (4 poäng ) : </a:t>
            </a:r>
            <a:r>
              <a:rPr lang="sv-SE" dirty="0"/>
              <a:t>Hur kan vattenlösliga enzymer i tarmen </a:t>
            </a:r>
            <a:r>
              <a:rPr lang="sv-SE" dirty="0" err="1"/>
              <a:t>hydrolysera</a:t>
            </a:r>
            <a:r>
              <a:rPr lang="sv-SE" dirty="0"/>
              <a:t> </a:t>
            </a:r>
            <a:r>
              <a:rPr lang="sv-SE" b="1" dirty="0" err="1"/>
              <a:t>vattenolösligt</a:t>
            </a:r>
            <a:r>
              <a:rPr lang="sv-SE" dirty="0"/>
              <a:t> </a:t>
            </a:r>
            <a:r>
              <a:rPr lang="sv-SE" dirty="0" err="1"/>
              <a:t>triacylglycerol</a:t>
            </a:r>
            <a:r>
              <a:rPr lang="sv-SE" dirty="0"/>
              <a:t> i våra tarmar? </a:t>
            </a:r>
          </a:p>
          <a:p>
            <a:endParaRPr lang="sv-SE" dirty="0"/>
          </a:p>
        </p:txBody>
      </p:sp>
    </p:spTree>
    <p:extLst>
      <p:ext uri="{BB962C8B-B14F-4D97-AF65-F5344CB8AC3E}">
        <p14:creationId xmlns:p14="http://schemas.microsoft.com/office/powerpoint/2010/main" val="15198575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Fettet emulgeras med hjälp av </a:t>
            </a:r>
            <a:r>
              <a:rPr lang="sv-SE" b="1" dirty="0" err="1"/>
              <a:t>fosfolipider</a:t>
            </a:r>
            <a:r>
              <a:rPr lang="sv-SE" b="1" dirty="0"/>
              <a:t> i födan och från gallan</a:t>
            </a:r>
            <a:r>
              <a:rPr lang="sv-SE" dirty="0"/>
              <a:t>, samt gallsalter i gallan. </a:t>
            </a:r>
            <a:r>
              <a:rPr lang="sv-SE" b="1" dirty="0" err="1"/>
              <a:t>Emulsifieringen</a:t>
            </a:r>
            <a:r>
              <a:rPr lang="sv-SE" b="1" dirty="0"/>
              <a:t> ger en </a:t>
            </a:r>
            <a:r>
              <a:rPr lang="sv-SE" b="1" dirty="0" err="1"/>
              <a:t>ytförstoring</a:t>
            </a:r>
            <a:r>
              <a:rPr lang="sv-SE" b="1" dirty="0"/>
              <a:t> som möjliggör för pankreaslipaset </a:t>
            </a:r>
            <a:r>
              <a:rPr lang="sv-SE" dirty="0"/>
              <a:t>och </a:t>
            </a:r>
            <a:r>
              <a:rPr lang="sv-SE" dirty="0" err="1"/>
              <a:t>kolipas</a:t>
            </a:r>
            <a:r>
              <a:rPr lang="sv-SE" dirty="0"/>
              <a:t> att tillsammans </a:t>
            </a:r>
            <a:r>
              <a:rPr lang="sv-SE" dirty="0" err="1"/>
              <a:t>hydrolysera</a:t>
            </a:r>
            <a:r>
              <a:rPr lang="sv-SE" dirty="0"/>
              <a:t> </a:t>
            </a:r>
            <a:r>
              <a:rPr lang="sv-SE" dirty="0" err="1"/>
              <a:t>triacylglycerol</a:t>
            </a:r>
            <a:r>
              <a:rPr lang="sv-SE" dirty="0"/>
              <a:t> på ytan av de </a:t>
            </a:r>
            <a:r>
              <a:rPr lang="sv-SE" dirty="0" err="1"/>
              <a:t>emulsifierade</a:t>
            </a:r>
            <a:r>
              <a:rPr lang="sv-SE" dirty="0"/>
              <a:t> oljedropparna. Gallsalterna transporterar bort </a:t>
            </a:r>
            <a:r>
              <a:rPr lang="sv-SE" dirty="0" err="1"/>
              <a:t>lipolysprodukterna</a:t>
            </a:r>
            <a:r>
              <a:rPr lang="sv-SE" dirty="0"/>
              <a:t> ibland </a:t>
            </a:r>
            <a:r>
              <a:rPr lang="sv-SE" dirty="0" err="1"/>
              <a:t>miceller</a:t>
            </a:r>
            <a:r>
              <a:rPr lang="sv-SE" dirty="0"/>
              <a:t>, från ytan av de </a:t>
            </a:r>
            <a:r>
              <a:rPr lang="sv-SE" dirty="0" err="1"/>
              <a:t>emulsifierade</a:t>
            </a:r>
            <a:r>
              <a:rPr lang="sv-SE" dirty="0"/>
              <a:t> oljedropparna, så att </a:t>
            </a:r>
            <a:r>
              <a:rPr lang="sv-SE" dirty="0" err="1"/>
              <a:t>lipaset</a:t>
            </a:r>
            <a:r>
              <a:rPr lang="sv-SE" dirty="0"/>
              <a:t> inte blockeras. </a:t>
            </a:r>
          </a:p>
          <a:p>
            <a:endParaRPr lang="sv-SE" dirty="0"/>
          </a:p>
        </p:txBody>
      </p:sp>
    </p:spTree>
    <p:extLst>
      <p:ext uri="{BB962C8B-B14F-4D97-AF65-F5344CB8AC3E}">
        <p14:creationId xmlns:p14="http://schemas.microsoft.com/office/powerpoint/2010/main" val="207458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b="1" dirty="0"/>
              <a:t>Fråga 19 (2 poäng) : </a:t>
            </a:r>
            <a:endParaRPr lang="sv-SE" dirty="0"/>
          </a:p>
          <a:p>
            <a:r>
              <a:rPr lang="sv-SE" dirty="0"/>
              <a:t>Hur skyddas magsäckens celler från den sura miljön med hög koncentration av saltsyra? </a:t>
            </a:r>
          </a:p>
          <a:p>
            <a:endParaRPr lang="sv-SE" dirty="0"/>
          </a:p>
        </p:txBody>
      </p:sp>
    </p:spTree>
    <p:extLst>
      <p:ext uri="{BB962C8B-B14F-4D97-AF65-F5344CB8AC3E}">
        <p14:creationId xmlns:p14="http://schemas.microsoft.com/office/powerpoint/2010/main" val="43347492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275003-3AB0-44C3-8189-B3837F1E2D7C}"/>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6F1A96C9-6417-41B3-B18B-C110F6323FCE}"/>
              </a:ext>
            </a:extLst>
          </p:cNvPr>
          <p:cNvSpPr>
            <a:spLocks noGrp="1"/>
          </p:cNvSpPr>
          <p:nvPr>
            <p:ph idx="1"/>
          </p:nvPr>
        </p:nvSpPr>
        <p:spPr/>
        <p:txBody>
          <a:bodyPr/>
          <a:lstStyle/>
          <a:p>
            <a:r>
              <a:rPr lang="sv-SE" i="1" dirty="0"/>
              <a:t>Evert får höra av sin granne att han borde äta </a:t>
            </a:r>
            <a:r>
              <a:rPr lang="sv-SE" i="1" dirty="0" err="1"/>
              <a:t>medelhavskost</a:t>
            </a:r>
            <a:r>
              <a:rPr lang="sv-SE" i="1" dirty="0"/>
              <a:t>. Han vägrar och tycker att hans nordiska kost som han ätit hela livet fungerar bra. </a:t>
            </a:r>
            <a:endParaRPr lang="sv-SE" dirty="0"/>
          </a:p>
          <a:p>
            <a:r>
              <a:rPr lang="sv-SE" b="1" dirty="0"/>
              <a:t>Fråga 3 (1,5 poäng): </a:t>
            </a:r>
            <a:endParaRPr lang="sv-SE" dirty="0"/>
          </a:p>
          <a:p>
            <a:r>
              <a:rPr lang="sv-SE" dirty="0"/>
              <a:t>Ange en likhet och två skillnader mellan </a:t>
            </a:r>
            <a:r>
              <a:rPr lang="sv-SE" dirty="0" err="1"/>
              <a:t>medelshavskost</a:t>
            </a:r>
            <a:r>
              <a:rPr lang="sv-SE" dirty="0"/>
              <a:t> och nordisk kost när det gäller ingående livsmedel. </a:t>
            </a:r>
          </a:p>
        </p:txBody>
      </p:sp>
    </p:spTree>
    <p:extLst>
      <p:ext uri="{BB962C8B-B14F-4D97-AF65-F5344CB8AC3E}">
        <p14:creationId xmlns:p14="http://schemas.microsoft.com/office/powerpoint/2010/main" val="23600794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E66F2B-D8EF-46C5-AD50-8A3791260B88}"/>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AE54A851-B40A-4B37-9AAB-FADE0D1A52E4}"/>
              </a:ext>
            </a:extLst>
          </p:cNvPr>
          <p:cNvSpPr>
            <a:spLocks noGrp="1"/>
          </p:cNvSpPr>
          <p:nvPr>
            <p:ph idx="1"/>
          </p:nvPr>
        </p:nvSpPr>
        <p:spPr/>
        <p:txBody>
          <a:bodyPr/>
          <a:lstStyle/>
          <a:p>
            <a:r>
              <a:rPr lang="sv-SE" b="1" dirty="0"/>
              <a:t>Svarsförslag: </a:t>
            </a:r>
            <a:r>
              <a:rPr lang="sv-SE" dirty="0"/>
              <a:t>De innehåller båda till exempel ett högt intag av frukt och grönsaker samt fisk. Exempel på skillnader är att </a:t>
            </a:r>
            <a:r>
              <a:rPr lang="sv-SE" dirty="0" err="1"/>
              <a:t>medelshavskosten</a:t>
            </a:r>
            <a:r>
              <a:rPr lang="sv-SE" dirty="0"/>
              <a:t> innehåller olivolja och måttliga mängder alkohol (rödvin) vilket den nordiska kosten inte gör </a:t>
            </a:r>
          </a:p>
        </p:txBody>
      </p:sp>
    </p:spTree>
    <p:extLst>
      <p:ext uri="{BB962C8B-B14F-4D97-AF65-F5344CB8AC3E}">
        <p14:creationId xmlns:p14="http://schemas.microsoft.com/office/powerpoint/2010/main" val="41448272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47 (2 poäng ) : </a:t>
            </a:r>
            <a:r>
              <a:rPr lang="sv-SE" dirty="0"/>
              <a:t>Förklara vad som menas med att det finns ”en säkerhetsmarginal” i rekommenderat dagligt intag för vitaminer såsom vitamin C. </a:t>
            </a:r>
          </a:p>
          <a:p>
            <a:endParaRPr lang="sv-SE" dirty="0"/>
          </a:p>
        </p:txBody>
      </p:sp>
    </p:spTree>
    <p:extLst>
      <p:ext uri="{BB962C8B-B14F-4D97-AF65-F5344CB8AC3E}">
        <p14:creationId xmlns:p14="http://schemas.microsoft.com/office/powerpoint/2010/main" val="10747967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Rekommendationen för vitamin C sätts som genomsnittligt behov +2 standarddeviationer för att kunna </a:t>
            </a:r>
            <a:r>
              <a:rPr lang="sv-SE" b="1" dirty="0"/>
              <a:t>täcka behovet för 97 - 98% av individerna i populationen</a:t>
            </a:r>
            <a:r>
              <a:rPr lang="sv-SE" dirty="0"/>
              <a:t>. Det innebär att om en individ har ett lägre intag än rekommenderat intag behöver det inte indikera ett bristfälligt intag. </a:t>
            </a:r>
          </a:p>
          <a:p>
            <a:endParaRPr lang="sv-SE" dirty="0"/>
          </a:p>
        </p:txBody>
      </p:sp>
    </p:spTree>
    <p:extLst>
      <p:ext uri="{BB962C8B-B14F-4D97-AF65-F5344CB8AC3E}">
        <p14:creationId xmlns:p14="http://schemas.microsoft.com/office/powerpoint/2010/main" val="16236357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b="1" dirty="0"/>
              <a:t>Fråga 48 (4 poäng:) </a:t>
            </a:r>
            <a:r>
              <a:rPr lang="sv-SE" dirty="0"/>
              <a:t>Hur hamnar glukos från födan i blodcirkulationen ? Beskriv vad som händer efter det att glukos har frigjorts genom nedbrytning av komplexa kolhydrater i matspjälkningen? </a:t>
            </a:r>
          </a:p>
          <a:p>
            <a:endParaRPr lang="sv-SE" dirty="0"/>
          </a:p>
        </p:txBody>
      </p:sp>
    </p:spTree>
    <p:extLst>
      <p:ext uri="{BB962C8B-B14F-4D97-AF65-F5344CB8AC3E}">
        <p14:creationId xmlns:p14="http://schemas.microsoft.com/office/powerpoint/2010/main" val="3717175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b="1" dirty="0"/>
              <a:t>Glukos tas upp i </a:t>
            </a:r>
            <a:r>
              <a:rPr lang="sv-SE" b="1" dirty="0" err="1"/>
              <a:t>enterocyterna</a:t>
            </a:r>
            <a:r>
              <a:rPr lang="sv-SE" b="1" dirty="0"/>
              <a:t> </a:t>
            </a:r>
            <a:r>
              <a:rPr lang="sv-SE" b="1" dirty="0" err="1"/>
              <a:t>mha</a:t>
            </a:r>
            <a:r>
              <a:rPr lang="sv-SE" b="1" dirty="0"/>
              <a:t> aktiv transport genom </a:t>
            </a:r>
            <a:r>
              <a:rPr lang="sv-SE" b="1" dirty="0" err="1"/>
              <a:t>kotransport</a:t>
            </a:r>
            <a:r>
              <a:rPr lang="sv-SE" b="1" dirty="0"/>
              <a:t> med Na + </a:t>
            </a:r>
            <a:r>
              <a:rPr lang="sv-SE" dirty="0"/>
              <a:t>. </a:t>
            </a:r>
            <a:r>
              <a:rPr lang="sv-SE" dirty="0" err="1"/>
              <a:t>Glukoset</a:t>
            </a:r>
            <a:r>
              <a:rPr lang="sv-SE" dirty="0"/>
              <a:t> passerar sedan </a:t>
            </a:r>
            <a:r>
              <a:rPr lang="sv-SE" dirty="0" err="1"/>
              <a:t>enterocytens</a:t>
            </a:r>
            <a:r>
              <a:rPr lang="sv-SE" dirty="0"/>
              <a:t> </a:t>
            </a:r>
            <a:r>
              <a:rPr lang="sv-SE" dirty="0" err="1"/>
              <a:t>basolaterala</a:t>
            </a:r>
            <a:r>
              <a:rPr lang="sv-SE" dirty="0"/>
              <a:t> membran </a:t>
            </a:r>
            <a:r>
              <a:rPr lang="sv-SE" dirty="0" err="1"/>
              <a:t>mha</a:t>
            </a:r>
            <a:r>
              <a:rPr lang="sv-SE" dirty="0"/>
              <a:t> passiv glukostransport (glukostransportör) till blodet och via </a:t>
            </a:r>
            <a:r>
              <a:rPr lang="sv-SE" b="1" dirty="0" err="1"/>
              <a:t>portaådern</a:t>
            </a:r>
            <a:r>
              <a:rPr lang="sv-SE" dirty="0"/>
              <a:t> och levern når </a:t>
            </a:r>
            <a:r>
              <a:rPr lang="sv-SE" dirty="0" err="1"/>
              <a:t>glukoset</a:t>
            </a:r>
            <a:r>
              <a:rPr lang="sv-SE" dirty="0"/>
              <a:t> den allmänna blodcirkulationen. </a:t>
            </a:r>
          </a:p>
          <a:p>
            <a:endParaRPr lang="sv-SE" dirty="0"/>
          </a:p>
        </p:txBody>
      </p:sp>
    </p:spTree>
    <p:extLst>
      <p:ext uri="{BB962C8B-B14F-4D97-AF65-F5344CB8AC3E}">
        <p14:creationId xmlns:p14="http://schemas.microsoft.com/office/powerpoint/2010/main" val="42735390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Vid Pompes sjukdom är det ett </a:t>
            </a:r>
            <a:r>
              <a:rPr lang="sv-SE" i="1" dirty="0" err="1"/>
              <a:t>lysosomalt</a:t>
            </a:r>
            <a:r>
              <a:rPr lang="sv-SE" i="1" dirty="0"/>
              <a:t> enzym (surt </a:t>
            </a:r>
            <a:r>
              <a:rPr lang="sv-SE" i="1" dirty="0" err="1"/>
              <a:t>glukosidas</a:t>
            </a:r>
            <a:r>
              <a:rPr lang="sv-SE" i="1" dirty="0"/>
              <a:t> ) som är dysfunktionellt, varvid </a:t>
            </a:r>
            <a:r>
              <a:rPr lang="sv-SE" i="1" dirty="0" err="1"/>
              <a:t>lysosomalt</a:t>
            </a:r>
            <a:r>
              <a:rPr lang="sv-SE" i="1" dirty="0"/>
              <a:t> glykogen inte kan brytas ner utan ansamlas i </a:t>
            </a:r>
            <a:r>
              <a:rPr lang="sv-SE" i="1" dirty="0" err="1"/>
              <a:t>lysosomerna</a:t>
            </a:r>
            <a:r>
              <a:rPr lang="sv-SE" i="1" dirty="0"/>
              <a:t>. Sjukdomen kan behandlas genom injektion i blodet (intravenöst) av ett fungerande enzym. Enzymet kan således inte ges i oral form (dvs intas via munnen). </a:t>
            </a:r>
            <a:endParaRPr lang="sv-SE" dirty="0"/>
          </a:p>
          <a:p>
            <a:r>
              <a:rPr lang="sv-SE" b="1" dirty="0"/>
              <a:t>Fråga 3 (2 poäng): </a:t>
            </a:r>
            <a:r>
              <a:rPr lang="sv-SE" dirty="0"/>
              <a:t>Med tanke på magsäckens histologiska uppbyggnad och cellernas olika funktioner i slemhinnan, förklara så detalj erat du kan varför enzymet måste ges via injektion och inte kan intas som tablett genom munnen. </a:t>
            </a:r>
          </a:p>
          <a:p>
            <a:endParaRPr lang="sv-SE" dirty="0"/>
          </a:p>
        </p:txBody>
      </p:sp>
    </p:spTree>
    <p:extLst>
      <p:ext uri="{BB962C8B-B14F-4D97-AF65-F5344CB8AC3E}">
        <p14:creationId xmlns:p14="http://schemas.microsoft.com/office/powerpoint/2010/main" val="11388123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I magsäcken finns parietalceller som avsöndrar saltsyra och huvudceller som avsöndrar </a:t>
            </a:r>
            <a:r>
              <a:rPr lang="sv-SE" dirty="0" err="1"/>
              <a:t>pepsinogen</a:t>
            </a:r>
            <a:r>
              <a:rPr lang="sv-SE" dirty="0"/>
              <a:t>. Saltsyran kommer att denaturera surt </a:t>
            </a:r>
            <a:r>
              <a:rPr lang="sv-SE" dirty="0" err="1"/>
              <a:t>glukosidas</a:t>
            </a:r>
            <a:r>
              <a:rPr lang="sv-SE" dirty="0"/>
              <a:t> samt medverka till att pepsin bildas. </a:t>
            </a:r>
            <a:r>
              <a:rPr lang="sv-SE" b="1" dirty="0"/>
              <a:t>Pepsinet klyver surt </a:t>
            </a:r>
            <a:r>
              <a:rPr lang="sv-SE" b="1" dirty="0" err="1"/>
              <a:t>glukosidas</a:t>
            </a:r>
            <a:r>
              <a:rPr lang="sv-SE" b="1" dirty="0"/>
              <a:t> till peptider</a:t>
            </a:r>
            <a:r>
              <a:rPr lang="sv-SE" dirty="0"/>
              <a:t>. Både saltsyran och pepsinet medför att surt </a:t>
            </a:r>
            <a:r>
              <a:rPr lang="sv-SE" dirty="0" err="1"/>
              <a:t>glukosidas</a:t>
            </a:r>
            <a:r>
              <a:rPr lang="sv-SE" dirty="0"/>
              <a:t> mister sin funktion och därmed kan surt </a:t>
            </a:r>
            <a:r>
              <a:rPr lang="sv-SE" dirty="0" err="1"/>
              <a:t>glukosidas</a:t>
            </a:r>
            <a:r>
              <a:rPr lang="sv-SE" dirty="0"/>
              <a:t> inte intas som tablett utan måste fås intravenöst </a:t>
            </a:r>
          </a:p>
          <a:p>
            <a:endParaRPr lang="sv-SE" dirty="0"/>
          </a:p>
        </p:txBody>
      </p:sp>
    </p:spTree>
    <p:extLst>
      <p:ext uri="{BB962C8B-B14F-4D97-AF65-F5344CB8AC3E}">
        <p14:creationId xmlns:p14="http://schemas.microsoft.com/office/powerpoint/2010/main" val="16446522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662DDA-A8A7-435D-B8BB-D55315CC8A04}"/>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EA118633-A8E7-4A89-B9E9-9411513CB3DE}"/>
              </a:ext>
            </a:extLst>
          </p:cNvPr>
          <p:cNvSpPr>
            <a:spLocks noGrp="1"/>
          </p:cNvSpPr>
          <p:nvPr>
            <p:ph idx="1"/>
          </p:nvPr>
        </p:nvSpPr>
        <p:spPr/>
        <p:txBody>
          <a:bodyPr/>
          <a:lstStyle/>
          <a:p>
            <a:r>
              <a:rPr lang="sv-SE" i="1" dirty="0"/>
              <a:t>Läkaren gör en enkel skattning av BMI och konstaterar att Evert är undernärd, troligen med anledning av att han under en period haft ett lägre energiintag än sin energiförbrukning. </a:t>
            </a:r>
            <a:endParaRPr lang="sv-SE" dirty="0"/>
          </a:p>
          <a:p>
            <a:r>
              <a:rPr lang="sv-SE" b="1" dirty="0"/>
              <a:t>Fråga 9 (1,5 poäng): </a:t>
            </a:r>
            <a:endParaRPr lang="sv-SE" dirty="0"/>
          </a:p>
          <a:p>
            <a:r>
              <a:rPr lang="sv-SE" dirty="0"/>
              <a:t>Vilka är de tre komponenterna som påverkar människans totala energiförbrukning? </a:t>
            </a:r>
          </a:p>
        </p:txBody>
      </p:sp>
    </p:spTree>
    <p:extLst>
      <p:ext uri="{BB962C8B-B14F-4D97-AF65-F5344CB8AC3E}">
        <p14:creationId xmlns:p14="http://schemas.microsoft.com/office/powerpoint/2010/main" val="295510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C4E0AA-85A1-4434-8F7C-41D54AE28DE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0DAF1DCF-EA40-4BC4-8817-3FB924788D2A}"/>
              </a:ext>
            </a:extLst>
          </p:cNvPr>
          <p:cNvSpPr>
            <a:spLocks noGrp="1"/>
          </p:cNvSpPr>
          <p:nvPr>
            <p:ph idx="1"/>
          </p:nvPr>
        </p:nvSpPr>
        <p:spPr/>
        <p:txBody>
          <a:bodyPr/>
          <a:lstStyle/>
          <a:p>
            <a:pPr marL="0" indent="0">
              <a:buNone/>
            </a:pPr>
            <a:r>
              <a:rPr lang="sv-SE" b="1" dirty="0"/>
              <a:t>Svarsförslag: </a:t>
            </a:r>
            <a:r>
              <a:rPr lang="sv-SE" dirty="0"/>
              <a:t>De tre komponenterna i människans totala energiomsättning är </a:t>
            </a:r>
            <a:r>
              <a:rPr lang="sv-SE" b="1" dirty="0"/>
              <a:t>basalmetabolism</a:t>
            </a:r>
            <a:r>
              <a:rPr lang="sv-SE" dirty="0"/>
              <a:t>, </a:t>
            </a:r>
            <a:r>
              <a:rPr lang="sv-SE" b="1" dirty="0"/>
              <a:t>energiomsättning orsakad av fysisk aktivitet</a:t>
            </a:r>
            <a:r>
              <a:rPr lang="sv-SE" dirty="0"/>
              <a:t> och </a:t>
            </a:r>
            <a:r>
              <a:rPr lang="sv-SE" b="1" dirty="0"/>
              <a:t>födans termogena effekt </a:t>
            </a:r>
          </a:p>
        </p:txBody>
      </p:sp>
    </p:spTree>
    <p:extLst>
      <p:ext uri="{BB962C8B-B14F-4D97-AF65-F5344CB8AC3E}">
        <p14:creationId xmlns:p14="http://schemas.microsoft.com/office/powerpoint/2010/main" val="170138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En bägarcell eller </a:t>
            </a:r>
            <a:r>
              <a:rPr lang="sv-SE" dirty="0" err="1"/>
              <a:t>gobletcell</a:t>
            </a:r>
            <a:r>
              <a:rPr lang="sv-SE" dirty="0"/>
              <a:t> är en encellig </a:t>
            </a:r>
            <a:r>
              <a:rPr lang="sv-SE" dirty="0" err="1"/>
              <a:t>exokrin</a:t>
            </a:r>
            <a:r>
              <a:rPr lang="sv-SE" dirty="0"/>
              <a:t> körtel, vilken liknar en bägare till utseendet. Körteln är fylld med ett </a:t>
            </a:r>
            <a:r>
              <a:rPr lang="sv-SE" b="1" dirty="0"/>
              <a:t>slem</a:t>
            </a:r>
            <a:r>
              <a:rPr lang="sv-SE" dirty="0"/>
              <a:t> (</a:t>
            </a:r>
            <a:r>
              <a:rPr lang="sv-SE" dirty="0" err="1"/>
              <a:t>mukus</a:t>
            </a:r>
            <a:r>
              <a:rPr lang="sv-SE" dirty="0"/>
              <a:t>), vilket har till syfte </a:t>
            </a:r>
            <a:r>
              <a:rPr lang="sv-SE" b="1" dirty="0"/>
              <a:t>att skydda slemhinnan</a:t>
            </a:r>
            <a:r>
              <a:rPr lang="sv-SE" dirty="0"/>
              <a:t>, och detta slem täcker efter </a:t>
            </a:r>
            <a:r>
              <a:rPr lang="sv-SE" dirty="0" err="1"/>
              <a:t>utsvämning</a:t>
            </a:r>
            <a:r>
              <a:rPr lang="sv-SE" dirty="0"/>
              <a:t> ytan på närliggande celler.</a:t>
            </a:r>
          </a:p>
        </p:txBody>
      </p:sp>
    </p:spTree>
    <p:extLst>
      <p:ext uri="{BB962C8B-B14F-4D97-AF65-F5344CB8AC3E}">
        <p14:creationId xmlns:p14="http://schemas.microsoft.com/office/powerpoint/2010/main" val="114855065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Vid Pompes sjukdom kan alltså enzymet surt </a:t>
            </a:r>
            <a:r>
              <a:rPr lang="sv-SE" i="1" dirty="0" err="1"/>
              <a:t>glukosidas</a:t>
            </a:r>
            <a:r>
              <a:rPr lang="sv-SE" i="1" dirty="0"/>
              <a:t> injiceras i blodet (intravenöst) som behandling av sjukdomen. Fungerande surt </a:t>
            </a:r>
            <a:r>
              <a:rPr lang="sv-SE" i="1" dirty="0" err="1"/>
              <a:t>glukosidas</a:t>
            </a:r>
            <a:r>
              <a:rPr lang="sv-SE" i="1" dirty="0"/>
              <a:t> katalyserar i </a:t>
            </a:r>
            <a:r>
              <a:rPr lang="sv-SE" i="1" dirty="0" err="1"/>
              <a:t>lysosomerna</a:t>
            </a:r>
            <a:r>
              <a:rPr lang="sv-SE" i="1" dirty="0"/>
              <a:t> hydrolys av glykogen. </a:t>
            </a:r>
            <a:endParaRPr lang="sv-SE" dirty="0"/>
          </a:p>
          <a:p>
            <a:r>
              <a:rPr lang="sv-SE" b="1" dirty="0"/>
              <a:t>Fråga 4 (3 poäng): </a:t>
            </a:r>
            <a:r>
              <a:rPr lang="sv-SE" dirty="0"/>
              <a:t>Hur kan surt </a:t>
            </a:r>
            <a:r>
              <a:rPr lang="sv-SE" dirty="0" err="1"/>
              <a:t>glukosidas</a:t>
            </a:r>
            <a:r>
              <a:rPr lang="sv-SE" dirty="0"/>
              <a:t>, som injicerats intravenöst, upptas av cellen och till slut hamna i cellens </a:t>
            </a:r>
            <a:r>
              <a:rPr lang="sv-SE" dirty="0" err="1"/>
              <a:t>lysosomer</a:t>
            </a:r>
            <a:r>
              <a:rPr lang="sv-SE" dirty="0"/>
              <a:t>? Förklara utförligt denna process . </a:t>
            </a:r>
          </a:p>
          <a:p>
            <a:endParaRPr lang="sv-SE" dirty="0"/>
          </a:p>
        </p:txBody>
      </p:sp>
    </p:spTree>
    <p:extLst>
      <p:ext uri="{BB962C8B-B14F-4D97-AF65-F5344CB8AC3E}">
        <p14:creationId xmlns:p14="http://schemas.microsoft.com/office/powerpoint/2010/main" val="14088662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Förslag på svar: </a:t>
            </a:r>
          </a:p>
          <a:p>
            <a:r>
              <a:rPr lang="sv-SE" dirty="0"/>
              <a:t>Proteiner, som </a:t>
            </a:r>
            <a:r>
              <a:rPr lang="sv-SE" b="1" dirty="0"/>
              <a:t>surt</a:t>
            </a:r>
            <a:r>
              <a:rPr lang="sv-SE" dirty="0"/>
              <a:t> - </a:t>
            </a:r>
            <a:r>
              <a:rPr lang="sv-SE" dirty="0" err="1"/>
              <a:t>glukosidas</a:t>
            </a:r>
            <a:r>
              <a:rPr lang="sv-SE" dirty="0"/>
              <a:t>, kan inte passera cellmembranet passivt utan via en aktiv och energikrävande process som kallas </a:t>
            </a:r>
            <a:r>
              <a:rPr lang="sv-SE" b="1" dirty="0" err="1"/>
              <a:t>endocytos</a:t>
            </a:r>
            <a:r>
              <a:rPr lang="sv-SE" dirty="0"/>
              <a:t>. Surt </a:t>
            </a:r>
            <a:r>
              <a:rPr lang="sv-SE" dirty="0" err="1"/>
              <a:t>glukosidas</a:t>
            </a:r>
            <a:r>
              <a:rPr lang="sv-SE" dirty="0"/>
              <a:t> </a:t>
            </a:r>
            <a:r>
              <a:rPr lang="sv-SE" b="1" dirty="0"/>
              <a:t>binder till receptorer på cellytan </a:t>
            </a:r>
            <a:r>
              <a:rPr lang="sv-SE" dirty="0"/>
              <a:t>och därmed induceras receptormedierad </a:t>
            </a:r>
            <a:r>
              <a:rPr lang="sv-SE" dirty="0" err="1"/>
              <a:t>endocytos</a:t>
            </a:r>
            <a:r>
              <a:rPr lang="sv-SE" dirty="0"/>
              <a:t>. </a:t>
            </a:r>
            <a:r>
              <a:rPr lang="sv-SE" dirty="0" err="1"/>
              <a:t>Clathrin</a:t>
            </a:r>
            <a:r>
              <a:rPr lang="sv-SE" dirty="0"/>
              <a:t> bildar ett komplex av </a:t>
            </a:r>
            <a:r>
              <a:rPr lang="sv-SE" b="1" dirty="0" err="1"/>
              <a:t>clathrinmolekyler</a:t>
            </a:r>
            <a:r>
              <a:rPr lang="sv-SE" dirty="0"/>
              <a:t> som ger upphov till </a:t>
            </a:r>
            <a:r>
              <a:rPr lang="sv-SE" dirty="0" err="1"/>
              <a:t>clathrin</a:t>
            </a:r>
            <a:r>
              <a:rPr lang="sv-SE" dirty="0"/>
              <a:t> klädda gropar. Med hjälp av GTP och </a:t>
            </a:r>
            <a:r>
              <a:rPr lang="sv-SE" dirty="0" err="1"/>
              <a:t>dynamin</a:t>
            </a:r>
            <a:r>
              <a:rPr lang="sv-SE" dirty="0"/>
              <a:t> snörs dessa gropar av till </a:t>
            </a:r>
            <a:r>
              <a:rPr lang="sv-SE" dirty="0" err="1"/>
              <a:t>vesiklar</a:t>
            </a:r>
            <a:r>
              <a:rPr lang="sv-SE" dirty="0"/>
              <a:t> (innehållande surt </a:t>
            </a:r>
            <a:r>
              <a:rPr lang="sv-SE" dirty="0" err="1"/>
              <a:t>glukosidas</a:t>
            </a:r>
            <a:r>
              <a:rPr lang="sv-SE" dirty="0"/>
              <a:t>) som </a:t>
            </a:r>
            <a:r>
              <a:rPr lang="sv-SE" dirty="0" err="1"/>
              <a:t>fuserar</a:t>
            </a:r>
            <a:r>
              <a:rPr lang="sv-SE" dirty="0"/>
              <a:t> med tidiga </a:t>
            </a:r>
            <a:r>
              <a:rPr lang="sv-SE" dirty="0" err="1"/>
              <a:t>endosomer</a:t>
            </a:r>
            <a:r>
              <a:rPr lang="sv-SE" dirty="0"/>
              <a:t> som i sin tur mognar till sena </a:t>
            </a:r>
            <a:r>
              <a:rPr lang="sv-SE" dirty="0" err="1"/>
              <a:t>endosomer</a:t>
            </a:r>
            <a:r>
              <a:rPr lang="sv-SE" dirty="0"/>
              <a:t> som </a:t>
            </a:r>
            <a:r>
              <a:rPr lang="sv-SE" dirty="0" err="1"/>
              <a:t>fuserar</a:t>
            </a:r>
            <a:r>
              <a:rPr lang="sv-SE" dirty="0"/>
              <a:t> med </a:t>
            </a:r>
            <a:r>
              <a:rPr lang="sv-SE" dirty="0" err="1"/>
              <a:t>lysosomer</a:t>
            </a:r>
            <a:r>
              <a:rPr lang="sv-SE" dirty="0"/>
              <a:t>. </a:t>
            </a:r>
          </a:p>
          <a:p>
            <a:endParaRPr lang="sv-SE" dirty="0"/>
          </a:p>
        </p:txBody>
      </p:sp>
    </p:spTree>
    <p:extLst>
      <p:ext uri="{BB962C8B-B14F-4D97-AF65-F5344CB8AC3E}">
        <p14:creationId xmlns:p14="http://schemas.microsoft.com/office/powerpoint/2010/main" val="6600357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För många människor i Sverige är sackaros (</a:t>
            </a:r>
            <a:r>
              <a:rPr lang="sv-SE" i="1" dirty="0" err="1"/>
              <a:t>sukros</a:t>
            </a:r>
            <a:r>
              <a:rPr lang="sv-SE" i="1" dirty="0"/>
              <a:t>) en viktig energikälla i födan. Enzymet som </a:t>
            </a:r>
            <a:r>
              <a:rPr lang="sv-SE" i="1" dirty="0" err="1"/>
              <a:t>hydrolyserar</a:t>
            </a:r>
            <a:r>
              <a:rPr lang="sv-SE" i="1" dirty="0"/>
              <a:t> sackaros i tunntarmen genererar två produkter </a:t>
            </a:r>
            <a:endParaRPr lang="sv-SE" dirty="0"/>
          </a:p>
          <a:p>
            <a:r>
              <a:rPr lang="sv-SE" i="1" dirty="0"/>
              <a:t>sackaros + H2O &lt;==&gt; x + y </a:t>
            </a:r>
            <a:endParaRPr lang="sv-SE" dirty="0"/>
          </a:p>
          <a:p>
            <a:r>
              <a:rPr lang="sv-SE" b="1" dirty="0"/>
              <a:t>Fråga 7 (1 poäng) : </a:t>
            </a:r>
            <a:r>
              <a:rPr lang="sv-SE" dirty="0"/>
              <a:t>Vilka är produkterna x och y? </a:t>
            </a:r>
          </a:p>
          <a:p>
            <a:endParaRPr lang="sv-SE" dirty="0"/>
          </a:p>
        </p:txBody>
      </p:sp>
    </p:spTree>
    <p:extLst>
      <p:ext uri="{BB962C8B-B14F-4D97-AF65-F5344CB8AC3E}">
        <p14:creationId xmlns:p14="http://schemas.microsoft.com/office/powerpoint/2010/main" val="5162503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i="1" dirty="0"/>
              <a:t>Förslag på svar: </a:t>
            </a:r>
            <a:endParaRPr lang="sv-SE" dirty="0"/>
          </a:p>
          <a:p>
            <a:r>
              <a:rPr lang="sv-SE" i="1" dirty="0"/>
              <a:t>Glukos och fruktos. </a:t>
            </a:r>
            <a:endParaRPr lang="sv-SE" dirty="0"/>
          </a:p>
          <a:p>
            <a:endParaRPr lang="sv-SE" dirty="0"/>
          </a:p>
        </p:txBody>
      </p:sp>
    </p:spTree>
    <p:extLst>
      <p:ext uri="{BB962C8B-B14F-4D97-AF65-F5344CB8AC3E}">
        <p14:creationId xmlns:p14="http://schemas.microsoft.com/office/powerpoint/2010/main" val="104386936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746A8E-948A-4124-9F8B-CE8559AF5CD2}"/>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9C8990F-DBE1-458F-A4E4-BE0084867E9C}"/>
              </a:ext>
            </a:extLst>
          </p:cNvPr>
          <p:cNvSpPr>
            <a:spLocks noGrp="1"/>
          </p:cNvSpPr>
          <p:nvPr>
            <p:ph idx="1"/>
          </p:nvPr>
        </p:nvSpPr>
        <p:spPr/>
        <p:txBody>
          <a:bodyPr/>
          <a:lstStyle/>
          <a:p>
            <a:pPr marL="0" indent="0">
              <a:buNone/>
            </a:pPr>
            <a:r>
              <a:rPr lang="sv-SE" i="1" dirty="0"/>
              <a:t>Det händer att Evert dricker en snaps till lunchen. Konsumtion av alkohol (etanol), särskilt efter perioder av kraftigt ansträngande muskelaktivitet, resulterar i en glukosbrist i blodet, ett tillstånd som kallas hypoglykemi. </a:t>
            </a:r>
            <a:endParaRPr lang="sv-SE" dirty="0"/>
          </a:p>
          <a:p>
            <a:pPr marL="0" indent="0">
              <a:buNone/>
            </a:pPr>
            <a:r>
              <a:rPr lang="sv-SE" b="1" dirty="0"/>
              <a:t>Fråga 26 (4 poäng): </a:t>
            </a:r>
            <a:endParaRPr lang="sv-SE" dirty="0"/>
          </a:p>
          <a:p>
            <a:pPr marL="0" indent="0">
              <a:buNone/>
            </a:pPr>
            <a:r>
              <a:rPr lang="sv-SE" dirty="0"/>
              <a:t>Det första steget i metabolismen av etanol i levern är oxidation till acetaldehyd, katalyserad av </a:t>
            </a:r>
            <a:r>
              <a:rPr lang="sv-SE" dirty="0" err="1"/>
              <a:t>leveralkoholdehydrogenas</a:t>
            </a:r>
            <a:r>
              <a:rPr lang="sv-SE" dirty="0"/>
              <a:t>. Förklara hur denna reaktion hämmar omvandlingen av laktat till </a:t>
            </a:r>
            <a:r>
              <a:rPr lang="sv-SE" dirty="0" err="1"/>
              <a:t>pyruvat</a:t>
            </a:r>
            <a:r>
              <a:rPr lang="sv-SE" dirty="0"/>
              <a:t> och varför detta leder till hypoglykemi. </a:t>
            </a:r>
          </a:p>
        </p:txBody>
      </p:sp>
    </p:spTree>
    <p:extLst>
      <p:ext uri="{BB962C8B-B14F-4D97-AF65-F5344CB8AC3E}">
        <p14:creationId xmlns:p14="http://schemas.microsoft.com/office/powerpoint/2010/main" val="26106943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E06971-E28B-45B7-BB73-3A2B5F463FB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F5BF7E74-1A03-473E-95CB-BA074BECE655}"/>
              </a:ext>
            </a:extLst>
          </p:cNvPr>
          <p:cNvSpPr>
            <a:spLocks noGrp="1"/>
          </p:cNvSpPr>
          <p:nvPr>
            <p:ph idx="1"/>
          </p:nvPr>
        </p:nvSpPr>
        <p:spPr/>
        <p:txBody>
          <a:bodyPr/>
          <a:lstStyle/>
          <a:p>
            <a:pPr marL="0" indent="0">
              <a:buNone/>
            </a:pPr>
            <a:r>
              <a:rPr lang="sv-SE" b="1" dirty="0"/>
              <a:t>Svarsförslag</a:t>
            </a:r>
            <a:r>
              <a:rPr lang="sv-SE" dirty="0"/>
              <a:t>: Det första steget i syntesen av glukos (</a:t>
            </a:r>
            <a:r>
              <a:rPr lang="sv-SE" dirty="0" err="1"/>
              <a:t>glukoneogenes</a:t>
            </a:r>
            <a:r>
              <a:rPr lang="sv-SE" dirty="0"/>
              <a:t>) från laktat i levern är oxidation av laktat till </a:t>
            </a:r>
            <a:r>
              <a:rPr lang="sv-SE" dirty="0" err="1"/>
              <a:t>pyruvat</a:t>
            </a:r>
            <a:r>
              <a:rPr lang="sv-SE" dirty="0"/>
              <a:t>. För detta krävs NAD+ precis som för oxidationen av etanol till acetaldehyd. Denna reaktion konkurrerar alltså med </a:t>
            </a:r>
            <a:r>
              <a:rPr lang="sv-SE" dirty="0" err="1"/>
              <a:t>laktatdehydrogenas</a:t>
            </a:r>
            <a:r>
              <a:rPr lang="sv-SE" dirty="0"/>
              <a:t> om NAD+ vilket reducerar omvandlingen av laktat till </a:t>
            </a:r>
            <a:r>
              <a:rPr lang="sv-SE" dirty="0" err="1"/>
              <a:t>pyruvat</a:t>
            </a:r>
            <a:r>
              <a:rPr lang="sv-SE" dirty="0"/>
              <a:t> i </a:t>
            </a:r>
            <a:r>
              <a:rPr lang="sv-SE" dirty="0" err="1"/>
              <a:t>glukoneogenesen</a:t>
            </a:r>
            <a:r>
              <a:rPr lang="sv-SE" dirty="0"/>
              <a:t> och därför kan resultera i hypoglykemi. Problemet förstärks av ansträngande aktivitet eller fasta. </a:t>
            </a:r>
          </a:p>
        </p:txBody>
      </p:sp>
    </p:spTree>
    <p:extLst>
      <p:ext uri="{BB962C8B-B14F-4D97-AF65-F5344CB8AC3E}">
        <p14:creationId xmlns:p14="http://schemas.microsoft.com/office/powerpoint/2010/main" val="636929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0A6BD2-7EA1-4C69-AFEF-C2890BA85EEE}"/>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D39D5DE-DC8C-4C22-B2C1-986634FB04F8}"/>
              </a:ext>
            </a:extLst>
          </p:cNvPr>
          <p:cNvSpPr>
            <a:spLocks noGrp="1"/>
          </p:cNvSpPr>
          <p:nvPr>
            <p:ph idx="1"/>
          </p:nvPr>
        </p:nvSpPr>
        <p:spPr/>
        <p:txBody>
          <a:bodyPr>
            <a:normAutofit fontScale="92500"/>
          </a:bodyPr>
          <a:lstStyle/>
          <a:p>
            <a:pPr marL="0" indent="0">
              <a:buNone/>
            </a:pPr>
            <a:r>
              <a:rPr lang="sv-SE" i="1" dirty="0"/>
              <a:t>Om Evert vill ha något mer än det han kan odla åker han till torghandeln på lördagarna, eller så tar han traktorn bort till sjön och drar upp lite fisk. </a:t>
            </a:r>
            <a:endParaRPr lang="sv-SE" dirty="0"/>
          </a:p>
          <a:p>
            <a:pPr marL="0" indent="0">
              <a:buNone/>
            </a:pPr>
            <a:r>
              <a:rPr lang="sv-SE" b="1" dirty="0"/>
              <a:t>Fråga 4 (1 poäng): </a:t>
            </a:r>
            <a:endParaRPr lang="sv-SE" dirty="0"/>
          </a:p>
          <a:p>
            <a:pPr marL="0" indent="0">
              <a:buNone/>
            </a:pPr>
            <a:r>
              <a:rPr lang="sv-SE" dirty="0"/>
              <a:t>Proteinintaget leder till att L- aminosyror absorberas från tarmen genom… </a:t>
            </a:r>
          </a:p>
          <a:p>
            <a:pPr marL="0" indent="0">
              <a:buNone/>
            </a:pPr>
            <a:r>
              <a:rPr lang="sv-SE" dirty="0"/>
              <a:t>Vilken process gäller? </a:t>
            </a:r>
          </a:p>
          <a:p>
            <a:pPr marL="0" indent="0">
              <a:buNone/>
            </a:pPr>
            <a:r>
              <a:rPr lang="sv-SE" dirty="0"/>
              <a:t>A) Passiv diffusion </a:t>
            </a:r>
          </a:p>
          <a:p>
            <a:pPr marL="0" indent="0">
              <a:buNone/>
            </a:pPr>
            <a:r>
              <a:rPr lang="sv-SE" dirty="0"/>
              <a:t>B) Enkel diffusion </a:t>
            </a:r>
          </a:p>
          <a:p>
            <a:pPr marL="0" indent="0">
              <a:buNone/>
            </a:pPr>
            <a:r>
              <a:rPr lang="sv-SE" dirty="0"/>
              <a:t>C) </a:t>
            </a:r>
            <a:r>
              <a:rPr lang="sv-SE" dirty="0" err="1"/>
              <a:t>Faciliterad</a:t>
            </a:r>
            <a:r>
              <a:rPr lang="sv-SE" dirty="0"/>
              <a:t> diffusion </a:t>
            </a:r>
          </a:p>
          <a:p>
            <a:pPr marL="0" indent="0">
              <a:buNone/>
            </a:pPr>
            <a:r>
              <a:rPr lang="sv-SE" dirty="0"/>
              <a:t>D) Aktiv transport </a:t>
            </a:r>
          </a:p>
        </p:txBody>
      </p:sp>
    </p:spTree>
    <p:extLst>
      <p:ext uri="{BB962C8B-B14F-4D97-AF65-F5344CB8AC3E}">
        <p14:creationId xmlns:p14="http://schemas.microsoft.com/office/powerpoint/2010/main" val="37503204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92525C-6E2D-4C0E-8A5B-9F34DB2752A6}"/>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0168C9C-48EB-45B5-A193-879AB1297743}"/>
              </a:ext>
            </a:extLst>
          </p:cNvPr>
          <p:cNvSpPr>
            <a:spLocks noGrp="1"/>
          </p:cNvSpPr>
          <p:nvPr>
            <p:ph idx="1"/>
          </p:nvPr>
        </p:nvSpPr>
        <p:spPr/>
        <p:txBody>
          <a:bodyPr/>
          <a:lstStyle/>
          <a:p>
            <a:r>
              <a:rPr lang="sv-SE" b="1" dirty="0"/>
              <a:t>Svar: </a:t>
            </a:r>
            <a:r>
              <a:rPr lang="sv-SE" dirty="0"/>
              <a:t>D </a:t>
            </a:r>
          </a:p>
        </p:txBody>
      </p:sp>
    </p:spTree>
    <p:extLst>
      <p:ext uri="{BB962C8B-B14F-4D97-AF65-F5344CB8AC3E}">
        <p14:creationId xmlns:p14="http://schemas.microsoft.com/office/powerpoint/2010/main" val="377963878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6BB2A9-C971-492E-AD2C-340547072D6F}"/>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0BA4713D-C554-48CB-BB4B-006D9EC5A3C6}"/>
              </a:ext>
            </a:extLst>
          </p:cNvPr>
          <p:cNvSpPr>
            <a:spLocks noGrp="1"/>
          </p:cNvSpPr>
          <p:nvPr>
            <p:ph idx="1"/>
          </p:nvPr>
        </p:nvSpPr>
        <p:spPr/>
        <p:txBody>
          <a:bodyPr/>
          <a:lstStyle/>
          <a:p>
            <a:pPr marL="0" indent="0">
              <a:buNone/>
            </a:pPr>
            <a:r>
              <a:rPr lang="sv-SE" i="1" dirty="0"/>
              <a:t>Evert tycker att han mår utmärkt men vid närmare eftertanke nämner han vid läkarbesöket att han på senare tid har fått svårt att gå eftersom han har dålig känsel i fötterna. Det genomförs därför en medicinsk utredning, vilken påvisar att han har brist på vitamin B12 (</a:t>
            </a:r>
            <a:r>
              <a:rPr lang="sv-SE" i="1" dirty="0" err="1"/>
              <a:t>kobalamin</a:t>
            </a:r>
            <a:r>
              <a:rPr lang="sv-SE" i="1" dirty="0"/>
              <a:t>). </a:t>
            </a:r>
            <a:endParaRPr lang="sv-SE" dirty="0"/>
          </a:p>
          <a:p>
            <a:pPr marL="0" indent="0">
              <a:buNone/>
            </a:pPr>
            <a:r>
              <a:rPr lang="sv-SE" i="1" dirty="0"/>
              <a:t>En orsak till brist på vitamin B12 är bristande intag med kosten. </a:t>
            </a:r>
            <a:endParaRPr lang="sv-SE" dirty="0"/>
          </a:p>
          <a:p>
            <a:pPr marL="0" indent="0">
              <a:buNone/>
            </a:pPr>
            <a:r>
              <a:rPr lang="sv-SE" b="1" dirty="0"/>
              <a:t>Fråga 10 (2 poäng): </a:t>
            </a:r>
            <a:endParaRPr lang="sv-SE" dirty="0"/>
          </a:p>
          <a:p>
            <a:pPr marL="0" indent="0">
              <a:buNone/>
            </a:pPr>
            <a:r>
              <a:rPr lang="sv-SE" dirty="0"/>
              <a:t>I vilka livsmedel finns vitamin B12? Ge två exempel på sådana livsmedel. </a:t>
            </a:r>
          </a:p>
        </p:txBody>
      </p:sp>
    </p:spTree>
    <p:extLst>
      <p:ext uri="{BB962C8B-B14F-4D97-AF65-F5344CB8AC3E}">
        <p14:creationId xmlns:p14="http://schemas.microsoft.com/office/powerpoint/2010/main" val="192737484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8241D8-0F55-4C40-AB4D-579F34F1B8F7}"/>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F7D0632A-91BD-444B-ADB3-BDB0DAE66F0B}"/>
              </a:ext>
            </a:extLst>
          </p:cNvPr>
          <p:cNvSpPr>
            <a:spLocks noGrp="1"/>
          </p:cNvSpPr>
          <p:nvPr>
            <p:ph idx="1"/>
          </p:nvPr>
        </p:nvSpPr>
        <p:spPr/>
        <p:txBody>
          <a:bodyPr/>
          <a:lstStyle/>
          <a:p>
            <a:pPr marL="0" indent="0">
              <a:buNone/>
            </a:pPr>
            <a:r>
              <a:rPr lang="sv-SE" b="1" dirty="0"/>
              <a:t>Svarsförslag: </a:t>
            </a:r>
            <a:r>
              <a:rPr lang="sv-SE" dirty="0"/>
              <a:t>Vitamin B12 finns främst i </a:t>
            </a:r>
            <a:r>
              <a:rPr lang="sv-SE" b="1" dirty="0"/>
              <a:t>animaliska livsmedel </a:t>
            </a:r>
            <a:r>
              <a:rPr lang="sv-SE" dirty="0"/>
              <a:t>som fisk, kött, skaldjur, ägg, lever, mjölk och ost. </a:t>
            </a:r>
          </a:p>
        </p:txBody>
      </p:sp>
    </p:spTree>
    <p:extLst>
      <p:ext uri="{BB962C8B-B14F-4D97-AF65-F5344CB8AC3E}">
        <p14:creationId xmlns:p14="http://schemas.microsoft.com/office/powerpoint/2010/main" val="252229554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673</TotalTime>
  <Words>6022</Words>
  <Application>Microsoft Office PowerPoint</Application>
  <PresentationFormat>Bredbild</PresentationFormat>
  <Paragraphs>381</Paragraphs>
  <Slides>144</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144</vt:i4>
      </vt:variant>
    </vt:vector>
  </HeadingPairs>
  <TitlesOfParts>
    <vt:vector size="149" baseType="lpstr">
      <vt:lpstr>Arial</vt:lpstr>
      <vt:lpstr>Calibri</vt:lpstr>
      <vt:lpstr>Calibri Light</vt:lpstr>
      <vt:lpstr>Wingdings</vt:lpstr>
      <vt:lpstr>Office-tema</vt:lpstr>
      <vt:lpstr>GNM</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GNM</dc:title>
  <dc:creator>stefan albrektsson</dc:creator>
  <cp:lastModifiedBy>Joakim Alm</cp:lastModifiedBy>
  <cp:revision>146</cp:revision>
  <dcterms:created xsi:type="dcterms:W3CDTF">2018-05-06T10:26:39Z</dcterms:created>
  <dcterms:modified xsi:type="dcterms:W3CDTF">2019-11-05T15:47:40Z</dcterms:modified>
</cp:coreProperties>
</file>